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3" r:id="rId4"/>
    <p:sldId id="260" r:id="rId5"/>
    <p:sldId id="262" r:id="rId6"/>
    <p:sldId id="264" r:id="rId7"/>
    <p:sldId id="261" r:id="rId8"/>
    <p:sldId id="259" r:id="rId9"/>
    <p:sldId id="267" r:id="rId10"/>
    <p:sldId id="287" r:id="rId11"/>
    <p:sldId id="297" r:id="rId12"/>
    <p:sldId id="288" r:id="rId13"/>
    <p:sldId id="295" r:id="rId14"/>
    <p:sldId id="290" r:id="rId15"/>
    <p:sldId id="291" r:id="rId16"/>
    <p:sldId id="292" r:id="rId17"/>
    <p:sldId id="298" r:id="rId18"/>
    <p:sldId id="296" r:id="rId19"/>
    <p:sldId id="299" r:id="rId20"/>
    <p:sldId id="272" r:id="rId21"/>
    <p:sldId id="273" r:id="rId22"/>
    <p:sldId id="274" r:id="rId23"/>
    <p:sldId id="275" r:id="rId24"/>
    <p:sldId id="300" r:id="rId25"/>
    <p:sldId id="276" r:id="rId26"/>
    <p:sldId id="277" r:id="rId27"/>
    <p:sldId id="278" r:id="rId28"/>
    <p:sldId id="279" r:id="rId29"/>
    <p:sldId id="280" r:id="rId30"/>
    <p:sldId id="283" r:id="rId31"/>
    <p:sldId id="282" r:id="rId32"/>
    <p:sldId id="281" r:id="rId33"/>
    <p:sldId id="301" r:id="rId34"/>
    <p:sldId id="284" r:id="rId35"/>
    <p:sldId id="285" r:id="rId36"/>
    <p:sldId id="286" r:id="rId37"/>
    <p:sldId id="305" r:id="rId38"/>
    <p:sldId id="304" r:id="rId39"/>
    <p:sldId id="303" r:id="rId40"/>
    <p:sldId id="302" r:id="rId41"/>
    <p:sldId id="289" r:id="rId42"/>
    <p:sldId id="265" r:id="rId43"/>
    <p:sldId id="26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4898"/>
  </p:normalViewPr>
  <p:slideViewPr>
    <p:cSldViewPr snapToGrid="0" snapToObjects="1" showGuides="1">
      <p:cViewPr>
        <p:scale>
          <a:sx n="92" d="100"/>
          <a:sy n="92" d="100"/>
        </p:scale>
        <p:origin x="328" y="14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5736A-9494-C541-ACCC-E857C191A242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E2181-35BD-C04E-B3FB-6F9ECFF28D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32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自监督学习主要是利用辅助任务（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pretext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从大规模的无监督数据中挖掘自身的监督信息，通过这种构造的监督信息对网络进行训练，从而可以学习到对下游任务有价值的表征。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14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关于这个模型呢，原文给了三个相关的论述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、正例样本可以任意扩展多少个。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、负样本的增多可以提升模型的性能。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、该方法拥有隐式的能够对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正负样本进行处理的能力。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438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2: Top-1 classification accuracy on ResNet-50 [17] for various datasets.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中看起来本文模型提高不多，但其申明了一下，虽然提高不多，但是我们的模型参数量也小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行的分数是来自于引用的文章。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我们复现的成绩。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811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52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contrastive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在均值和方差上都优于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cross-entropy baselines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206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322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注意，对于每个锚定，阳性数量始终包含一个阳性，该阳性是相同的样本，但具有不同的数据特征；其余的阳性样本来自同一类别的不同样本。在这个定义下，自我监督学习被认为是有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个积极因素。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225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315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相似的文章动机：</a:t>
            </a:r>
            <a:r>
              <a:rPr kumimoji="1" lang="en-US" altLang="zh-CN" dirty="0"/>
              <a:t>supervised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551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根据文中标注的引用应该就是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结构中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，在文中没有介绍，他的参数更新不是反向传播来的，是根据上面的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的来做一个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的做法中，是需要有一个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参数能够基本在下一个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（更新过参数以后）进行编码的时候旧数据还能得到相似的输出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44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首先是在参数为</a:t>
            </a:r>
            <a:r>
              <a:rPr kumimoji="1" lang="en-US" altLang="zh-CN" dirty="0" err="1"/>
              <a:t>thita</a:t>
            </a:r>
            <a:r>
              <a:rPr kumimoji="1" lang="zh-CN" altLang="en-US" dirty="0"/>
              <a:t>的模型在给定</a:t>
            </a:r>
            <a:r>
              <a:rPr kumimoji="1" lang="en-US" altLang="zh-CN" dirty="0" err="1"/>
              <a:t>prototypeCi</a:t>
            </a:r>
            <a:r>
              <a:rPr kumimoji="1" lang="zh-CN" altLang="en-US" dirty="0"/>
              <a:t>的情况下出现</a:t>
            </a:r>
            <a:r>
              <a:rPr kumimoji="1" lang="en-US" altLang="zh-CN" dirty="0"/>
              <a:t>xi</a:t>
            </a:r>
            <a:r>
              <a:rPr kumimoji="1" lang="zh-CN" altLang="en-US" dirty="0"/>
              <a:t>的样本的概率大小。</a:t>
            </a:r>
            <a:endParaRPr kumimoji="1" lang="en-US" altLang="zh-CN" dirty="0"/>
          </a:p>
          <a:p>
            <a:r>
              <a:rPr kumimoji="1" lang="zh-CN" altLang="en-US" dirty="0"/>
              <a:t>我们假设一个</a:t>
            </a:r>
            <a:r>
              <a:rPr kumimoji="1" lang="en-US" altLang="zh-CN" dirty="0"/>
              <a:t>ci</a:t>
            </a:r>
            <a:r>
              <a:rPr kumimoji="1" lang="zh-CN" altLang="en-US" dirty="0"/>
              <a:t>的分布并引入，根据杰森不等式又可以得到他的下界，想最大化它的下界，同时想等号成立，那么我们假设的</a:t>
            </a:r>
            <a:r>
              <a:rPr kumimoji="1" lang="en-US" altLang="zh-CN" dirty="0"/>
              <a:t>Ci</a:t>
            </a:r>
            <a:r>
              <a:rPr kumimoji="1" lang="zh-CN" altLang="en-US" dirty="0"/>
              <a:t>分布就可以表达成这个再代入上式，就变成优化左下角这个公式</a:t>
            </a:r>
            <a:endParaRPr kumimoji="1" lang="en-US" altLang="zh-CN" dirty="0"/>
          </a:p>
          <a:p>
            <a:r>
              <a:rPr kumimoji="1" lang="zh-CN" altLang="en-US" dirty="0"/>
              <a:t>左下这个公式继续化就可以变为右上的形式。同时我们假设这个</a:t>
            </a:r>
            <a:r>
              <a:rPr kumimoji="1" lang="en-US" altLang="zh-CN" dirty="0"/>
              <a:t>prototype</a:t>
            </a:r>
            <a:r>
              <a:rPr kumimoji="1" lang="zh-CN" altLang="en-US" dirty="0"/>
              <a:t>有</a:t>
            </a:r>
            <a:r>
              <a:rPr kumimoji="1" lang="en-US" altLang="zh-CN" dirty="0"/>
              <a:t>k</a:t>
            </a:r>
            <a:r>
              <a:rPr kumimoji="1" lang="zh-CN" altLang="en-US" dirty="0"/>
              <a:t>类且是均匀分布的，那买一类的密度就是</a:t>
            </a:r>
            <a:r>
              <a:rPr kumimoji="1" lang="en-US" altLang="zh-CN" dirty="0"/>
              <a:t>1/k</a:t>
            </a:r>
            <a:r>
              <a:rPr kumimoji="1" lang="zh-CN" altLang="en-US" dirty="0"/>
              <a:t>，后面这一项就可以进一步化为：</a:t>
            </a:r>
            <a:r>
              <a:rPr kumimoji="1" lang="en-US" altLang="zh-CN" dirty="0"/>
              <a:t>1/k</a:t>
            </a:r>
            <a:r>
              <a:rPr kumimoji="1" lang="zh-CN" altLang="en-US" dirty="0"/>
              <a:t>*</a:t>
            </a:r>
            <a:r>
              <a:rPr kumimoji="1" lang="en-US" altLang="zh-CN" dirty="0" err="1"/>
              <a:t>xxxxx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我们又假设围绕着一个</a:t>
            </a:r>
            <a:r>
              <a:rPr kumimoji="1" lang="en-US" altLang="zh-CN" dirty="0"/>
              <a:t>prototype</a:t>
            </a:r>
            <a:r>
              <a:rPr kumimoji="1" lang="zh-CN" altLang="en-US" dirty="0"/>
              <a:t>的样本是服从高斯分布的。又可以进一步把这个概率表达成这样，</a:t>
            </a:r>
            <a:r>
              <a:rPr kumimoji="1" lang="en-US" altLang="zh-CN" dirty="0"/>
              <a:t>vi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xi</a:t>
            </a:r>
            <a:r>
              <a:rPr kumimoji="1" lang="zh-CN" altLang="en-US" dirty="0"/>
              <a:t>样本经过某个网络之后的输出。</a:t>
            </a:r>
            <a:endParaRPr kumimoji="1" lang="en-US" altLang="zh-CN" dirty="0"/>
          </a:p>
          <a:p>
            <a:r>
              <a:rPr kumimoji="1" lang="zh-CN" altLang="en-US" dirty="0"/>
              <a:t>我们把这会儿得到的这个优化目标和原本的</a:t>
            </a:r>
            <a:r>
              <a:rPr kumimoji="1" lang="en-US" altLang="zh-CN" dirty="0" err="1"/>
              <a:t>infoNCEloss</a:t>
            </a:r>
            <a:r>
              <a:rPr kumimoji="1" lang="zh-CN" altLang="en-US" dirty="0"/>
              <a:t>结合一下，就是这玩意儿，右边就是我们一直推导出来的东西，</a:t>
            </a:r>
            <a:r>
              <a:rPr kumimoji="1" lang="en-US" altLang="zh-CN" dirty="0"/>
              <a:t>m</a:t>
            </a:r>
            <a:r>
              <a:rPr kumimoji="1" lang="zh-CN" altLang="en-US" dirty="0"/>
              <a:t>是指经过</a:t>
            </a:r>
            <a:r>
              <a:rPr kumimoji="1" lang="en-US" altLang="zh-CN" dirty="0"/>
              <a:t>m</a:t>
            </a:r>
            <a:r>
              <a:rPr kumimoji="1" lang="zh-CN" altLang="en-US" dirty="0"/>
              <a:t>次聚类。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其中呢又有一个</a:t>
            </a:r>
            <a:r>
              <a:rPr kumimoji="1" lang="en-US" altLang="zh-CN" dirty="0" err="1"/>
              <a:t>fai</a:t>
            </a:r>
            <a:r>
              <a:rPr kumimoji="1" lang="zh-CN" altLang="en-US" dirty="0"/>
              <a:t>，它呢是</a:t>
            </a:r>
            <a:r>
              <a:rPr kumimoji="1" lang="en-US" altLang="zh-CN" dirty="0"/>
              <a:t>prototype</a:t>
            </a:r>
            <a:r>
              <a:rPr kumimoji="1" lang="zh-CN" altLang="en-US" dirty="0"/>
              <a:t>的浓度含量，是跟我们假设的那个高斯分布相关的，他的具体计算方式是由</a:t>
            </a:r>
            <a:r>
              <a:rPr kumimoji="1" lang="en-US" altLang="zh-CN" dirty="0"/>
              <a:t>MOCO</a:t>
            </a:r>
            <a:r>
              <a:rPr kumimoji="1" lang="zh-CN" altLang="en-US" dirty="0"/>
              <a:t>里面得到的。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最后的效果是越集中的簇，他的浓度含量越低，防止样本们太相近都坍塌成一个模式。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34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概率论和数理统计的区别是什么？？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850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27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首先，将未标记的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数据集上训练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模型的任务转化为两个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VOC07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数据集上的目标识别和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Places205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数据集上的场景分类。对于每个任务，我们只得到很少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标记的样本。我们使用无监督学习训练一个线性支持向量机。如下表所示，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 取得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左右的性能改善。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指加了一些改进措施记了一层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，高斯模糊增强数据，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94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我们进行了半监督学习实验，以评估学习到的表示是否能够为微调提供良好的基础。在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里面称王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接下来，我们评估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在半监督图像分类中的作用。在这个任务中，我们在未标记的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图像预先训练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模型，并使用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带有标签的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图像微调分类模型。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同样优于其他方法，将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准确率提高了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942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主要跟</a:t>
            </a:r>
            <a:r>
              <a:rPr kumimoji="1" lang="en-US" altLang="zh-CN" dirty="0" err="1"/>
              <a:t>moco</a:t>
            </a:r>
            <a:r>
              <a:rPr kumimoji="1" lang="zh-CN" altLang="en-US" dirty="0"/>
              <a:t>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875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225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550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Green boarder</a:t>
            </a:r>
            <a:r>
              <a:rPr kumimoji="1" lang="zh-CN" altLang="en-US" dirty="0"/>
              <a:t>标记了最接近细粒度原型（</a:t>
            </a:r>
            <a:r>
              <a:rPr kumimoji="1" lang="en" altLang="zh-CN" dirty="0"/>
              <a:t>K=100k</a:t>
            </a:r>
            <a:r>
              <a:rPr kumimoji="1" lang="zh-CN" altLang="en" dirty="0"/>
              <a:t>）</a:t>
            </a:r>
            <a:r>
              <a:rPr kumimoji="1" lang="zh-CN" altLang="en-US" dirty="0"/>
              <a:t>的前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个图像。橙色</a:t>
            </a:r>
            <a:r>
              <a:rPr kumimoji="1" lang="en" altLang="zh-CN" dirty="0"/>
              <a:t>boarder</a:t>
            </a:r>
            <a:r>
              <a:rPr kumimoji="1" lang="zh-CN" altLang="en-US" dirty="0"/>
              <a:t>标记从粗粒度簇（</a:t>
            </a:r>
            <a:r>
              <a:rPr kumimoji="1" lang="en" altLang="zh-CN" dirty="0"/>
              <a:t>K=50k</a:t>
            </a:r>
            <a:r>
              <a:rPr kumimoji="1" lang="zh-CN" altLang="en" dirty="0"/>
              <a:t>）</a:t>
            </a:r>
            <a:r>
              <a:rPr kumimoji="1" lang="zh-CN" altLang="en-US" dirty="0"/>
              <a:t>中随机选择的图像，这些簇也覆盖相同的绿色图像。</a:t>
            </a:r>
            <a:r>
              <a:rPr kumimoji="1" lang="en" altLang="zh-CN" dirty="0"/>
              <a:t>PCL</a:t>
            </a:r>
            <a:r>
              <a:rPr kumimoji="1" lang="zh-CN" altLang="en-US" dirty="0"/>
              <a:t>可以发现数据中的分层语义结构（例如，带有马和人的图像在粗粒度的马簇中形成细粒度的簇）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273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对比过程假设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cross-modal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框架具有判别（对比）目标和生成目标。该模型学习将公共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空间中的视频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文本对与文本和视频编码器（顶部）相关联。同时，文本还必须重建为来自支持集的视频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的加权组合，通过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选择，这会强制不同样本之间的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共享。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496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pre-trained T-5 decoder 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对已知视频、求其文本：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t|ev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pretrained T-5 network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 transformer pooling head cv = </a:t>
            </a:r>
            <a:r>
              <a:rPr lang="el-GR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Ψ′′(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dirty="0"/>
              <a:t>视频</a:t>
            </a:r>
            <a:r>
              <a:rPr lang="en-US" altLang="zh-CN" dirty="0"/>
              <a:t>encoder</a:t>
            </a:r>
            <a:r>
              <a:rPr lang="zh-CN" altLang="en-US" dirty="0"/>
              <a:t>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ResNet-152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R(2+1)D-34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（是全部视频中图像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embediing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的拼接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auto-regressive decoding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43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en" altLang="zh-CN" sz="1200" dirty="0">
                <a:effectLst/>
                <a:latin typeface="NimbusRomNo9L"/>
              </a:rPr>
              <a:t>generates the caption from the corresponding video and reduces to the standard captioning objective, eq.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/>
                <a:latin typeface="NimbusRomNo9L"/>
              </a:rPr>
              <a:t>2</a:t>
            </a:r>
            <a:r>
              <a:rPr lang="zh-CN" altLang="en-US" sz="1200" dirty="0">
                <a:effectLst/>
                <a:latin typeface="NimbusRomNo9L"/>
              </a:rPr>
              <a:t>、</a:t>
            </a:r>
            <a:r>
              <a:rPr lang="en" altLang="zh-CN" sz="1200" dirty="0">
                <a:effectLst/>
                <a:latin typeface="NimbusRomNo9L"/>
              </a:rPr>
              <a:t>considers all videos as pos- </a:t>
            </a:r>
            <a:r>
              <a:rPr lang="en" altLang="zh-CN" sz="1200" dirty="0" err="1">
                <a:effectLst/>
                <a:latin typeface="NimbusRomNo9L"/>
              </a:rPr>
              <a:t>sible</a:t>
            </a:r>
            <a:r>
              <a:rPr lang="en" altLang="zh-CN" sz="1200" dirty="0">
                <a:effectLst/>
                <a:latin typeface="NimbusRomNo9L"/>
              </a:rPr>
              <a:t> candidates for captioning. </a:t>
            </a:r>
            <a:r>
              <a:rPr lang="en" altLang="zh-CN" sz="1200" b="0" dirty="0">
                <a:effectLst/>
                <a:latin typeface="NimbusRomNo9L"/>
              </a:rPr>
              <a:t>Hybrid captioning </a:t>
            </a:r>
            <a:r>
              <a:rPr lang="en" altLang="zh-CN" sz="1200" dirty="0">
                <a:effectLst/>
                <a:latin typeface="NimbusRomNo9L"/>
              </a:rPr>
              <a:t>sets the weights in eq.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the weights in eq. (3) as the average of the weights for identity captioning and full support.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considers all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video that one wishes to caption.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71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292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在没有预训练的情况下，我们的模型在各种数据集下都达到了最佳效果。 </a:t>
            </a:r>
            <a:r>
              <a:rPr kumimoji="1" lang="en-US" altLang="zh-CN" dirty="0"/>
              <a:t>NMT-7</a:t>
            </a:r>
            <a:r>
              <a:rPr kumimoji="1" lang="zh-CN" altLang="en-US" dirty="0"/>
              <a:t>虽然结果有一些较好，但是它用的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也多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个。我们的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只有两个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496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各种消融实验，可以看到其实用</a:t>
            </a:r>
            <a:r>
              <a:rPr kumimoji="1" lang="en-US" altLang="zh-CN" dirty="0"/>
              <a:t>triplet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有时候比</a:t>
            </a:r>
            <a:r>
              <a:rPr kumimoji="1" lang="en-US" altLang="zh-CN" dirty="0" err="1"/>
              <a:t>infonec</a:t>
            </a:r>
            <a:r>
              <a:rPr kumimoji="1" lang="zh-CN" altLang="en-US" dirty="0"/>
              <a:t>的</a:t>
            </a:r>
            <a:r>
              <a:rPr kumimoji="1" lang="zh-CN" altLang="en-US"/>
              <a:t>好使</a:t>
            </a:r>
            <a:r>
              <a:rPr kumimoji="1" lang="zh-CN" altLang="en-US" dirty="0"/>
              <a:t>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147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匹配上的也有匹配不上的。这些示例表明，模型可以有效地避免孤立地记忆每个剪辑的视频标题关联，并尝试更广泛地匹配其他剪辑，因为无法保证精确（或非常接近）匹配。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663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0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6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74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指网络权重</a:t>
            </a:r>
            <a:endParaRPr kumimoji="1" lang="en-US" altLang="zh-CN" dirty="0"/>
          </a:p>
          <a:p>
            <a:r>
              <a:rPr kumimoji="1" lang="en-US" altLang="zh-CN" dirty="0"/>
              <a:t>Y</a:t>
            </a:r>
            <a:r>
              <a:rPr kumimoji="1" lang="zh-CN" altLang="en-US" dirty="0"/>
              <a:t>指标签（</a:t>
            </a:r>
            <a:r>
              <a:rPr kumimoji="1" lang="en-US" altLang="zh-CN" dirty="0"/>
              <a:t>Y=1</a:t>
            </a:r>
            <a:r>
              <a:rPr kumimoji="1" lang="zh-CN" altLang="en-US" dirty="0"/>
              <a:t>表示为负例，</a:t>
            </a:r>
            <a:r>
              <a:rPr kumimoji="1" lang="en-US" altLang="zh-CN" dirty="0"/>
              <a:t>=0</a:t>
            </a:r>
            <a:r>
              <a:rPr kumimoji="1" lang="zh-CN" altLang="en-US" dirty="0"/>
              <a:t>表示为正例）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90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训练时看见更多更复杂的负样本，能让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学习得更好 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84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CPC</a:t>
            </a:r>
            <a:r>
              <a:rPr lang="zh-CN" altLang="en-US" dirty="0"/>
              <a:t>用到了</a:t>
            </a:r>
            <a:r>
              <a:rPr lang="en" altLang="zh-CN" dirty="0"/>
              <a:t>NCE Loss, </a:t>
            </a:r>
            <a:r>
              <a:rPr lang="zh-CN" altLang="en-US" dirty="0"/>
              <a:t>并推广为</a:t>
            </a:r>
            <a:r>
              <a:rPr lang="en" altLang="zh-CN" dirty="0" err="1"/>
              <a:t>InfoNCE</a:t>
            </a:r>
            <a:r>
              <a:rPr lang="en-US" altLang="zh-CN" dirty="0"/>
              <a:t>.</a:t>
            </a:r>
            <a:endParaRPr lang="en" altLang="zh-CN" b="1" dirty="0"/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在给定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时，要找到最契合的那个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，而不是随机采样的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50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contrastive loss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左），将一类的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与其他类的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进行对比（因为提供了标签）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来自同一类别的图像被映射到低维超球面中的附近点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" altLang="zh-CN" dirty="0"/>
              <a:t>self-supervised contrastive loss</a:t>
            </a:r>
            <a:r>
              <a:rPr kumimoji="1" lang="zh-CN" altLang="en" dirty="0"/>
              <a:t>（</a:t>
            </a:r>
            <a:r>
              <a:rPr kumimoji="1" lang="zh-CN" altLang="en-US" dirty="0"/>
              <a:t>右），未提供标签。因此，</a:t>
            </a:r>
            <a:r>
              <a:rPr kumimoji="1" lang="en" altLang="zh-CN" dirty="0"/>
              <a:t>positive</a:t>
            </a:r>
            <a:r>
              <a:rPr kumimoji="1" lang="zh-CN" altLang="en-US" dirty="0"/>
              <a:t>是通过作为给定样本的数据增强生成的，</a:t>
            </a:r>
            <a:r>
              <a:rPr kumimoji="1" lang="en" altLang="zh-CN" dirty="0"/>
              <a:t>negative</a:t>
            </a:r>
            <a:r>
              <a:rPr kumimoji="1" lang="zh-CN" altLang="en-US" dirty="0"/>
              <a:t>是</a:t>
            </a:r>
            <a:r>
              <a:rPr kumimoji="1" lang="en" altLang="zh-CN" dirty="0"/>
              <a:t>batch</a:t>
            </a:r>
            <a:r>
              <a:rPr kumimoji="1" lang="zh-CN" altLang="en-US" dirty="0"/>
              <a:t>中随机采样的。这可能会导致</a:t>
            </a:r>
            <a:r>
              <a:rPr kumimoji="1" lang="en" altLang="zh-CN" dirty="0"/>
              <a:t>false negative</a:t>
            </a:r>
            <a:r>
              <a:rPr kumimoji="1" lang="zh-CN" altLang="en" dirty="0"/>
              <a:t>（</a:t>
            </a:r>
            <a:r>
              <a:rPr kumimoji="1" lang="zh-CN" altLang="en-US" dirty="0"/>
              <a:t>如右下所示），可能无法正确映射，导致学习到的映射效果更差。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67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E2181-35BD-C04E-B3FB-6F9ECFF28D5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47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C63FE-2C6A-714F-B4C6-CC1CFF082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3C3E0F-2F71-9E42-96FB-1AC6B3295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E6B58-1AA8-D445-86BB-C40646A8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332E3-AC71-7B40-A5CA-A2621F58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67FEC-EAF1-A94F-9DD3-C380BECB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33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2A099-2A0C-4D47-9EB8-C1CB0914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07E59-2FA0-4D4C-BD6A-A56A4A9DE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8C1CE-7193-A140-8D22-D030CF8B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13708-1BAE-9642-8204-04EC4DFC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D36F2-EFFF-154C-8B8B-4744D9D6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9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2506DB-D8E1-A14A-8564-311C6A836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612FD8-4AFF-C940-96E0-2BA2140B2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F3469-4745-3941-A57B-98C06973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DDCF4-8EFE-1440-B22F-794AFB6C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63E4D-B042-B140-B559-AC9D363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46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16FC-17DB-3D4D-8A53-9B5A319D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0420D-0C5A-344B-87AD-3DEA09E22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D0CE9-C3E5-A24D-8297-AFB71BC7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C8FEEC-BD3B-5A4B-A1FA-2654137D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9A2A7-2BEC-9B40-B016-169AD271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40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E8072-9054-3147-882C-D82B650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5A3AB-5EAB-B547-91E5-302F9797F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D7B81-D2BC-494E-A076-28D8864F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3159C5-9D6F-5644-84E3-022210B3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CCBA5-6EC3-9640-9621-57EDCF5A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17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52AAA-71D7-FB42-897A-59D46C31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1D873-006A-C042-83A2-D58F7C51F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ACEBD6-C216-FF4E-A65B-88DA0ACAE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829799-57FB-C148-9388-D92D61D3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38ACCC-6F38-D34F-B454-7A9BE961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C1D00-BC51-364E-80F5-7A742C89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1E49A-E1F1-0248-B26C-0578F3E1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2F911-08AA-F340-9BDE-78435A6C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21786A-2515-4941-A8CE-D95F14AD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E830CA-B36B-CE4B-AC82-02A2223F4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81A0E0-52AA-F640-9D17-943E934B4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A72470-9B25-5240-A915-05F91657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B0A306-64AC-F043-870E-74AE367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0FEE2F-F6D3-8143-8929-6149F87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9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9DEEF-6644-B449-A653-81A06103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D3A84C-14B9-464B-8635-DD304119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F635D7-B735-8944-91C9-DCCA07B5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70D63-6D7F-AE42-9504-75383DDB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09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CA7BD2-D3FD-EE41-A7A4-280CC40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DC2A90-3276-A344-9AD2-891572CD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BB482B-2CDF-5241-ABD7-6719892A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56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CD9C0-02B6-D649-8EFA-CB5EB056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CD268-2B08-434F-B634-0C70EF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74348-50F3-154F-BE42-2E098F19D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F61794-E4AB-B444-B6BF-3E5E6E9C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18F6D-8E07-E14A-9516-405D56A4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0C01F-6C45-7D48-8224-2C60DFE1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12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36663-64D3-1943-B331-F8681FF8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501F0B-C60E-FB4C-BD4D-1C5BD11A3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FBCBE6-DA67-334D-9215-6DE72B88A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3B2B8F-80E6-0145-A550-06EDC42B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8784A8-EC49-2540-A770-C9363FF8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018678-071F-424F-B4F7-E6CB35F6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63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C3AD5F-DC22-3449-A35F-955E92D3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C87271-5BE2-BE4B-857A-4F27736C1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AFE33-9930-BE44-A443-C3B8F2E7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D9911-2A48-C84E-BA48-106AA9C06425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3AC10-2C53-B449-842F-F5C9AD326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204CD-ACDD-B749-85B0-3E728FA04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58BD8-6C3F-4546-9A56-89350BD3C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08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DE85E-9560-D840-B78C-3941D6ED1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对比学习的应用进展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8F7208-B291-E04D-B877-CA0B64ADC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998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" altLang="zh-CN" dirty="0"/>
              <a:t>Contrastive Learning</a:t>
            </a:r>
          </a:p>
          <a:p>
            <a:endParaRPr kumimoji="1" lang="en" altLang="zh-CN" dirty="0"/>
          </a:p>
          <a:p>
            <a:r>
              <a:rPr kumimoji="1" lang="zh-CN" altLang="en" dirty="0"/>
              <a:t>李杪瑾</a:t>
            </a:r>
            <a:endParaRPr kumimoji="1" lang="en-US" altLang="zh-CN" dirty="0"/>
          </a:p>
          <a:p>
            <a:r>
              <a:rPr kumimoji="1" lang="en-US" altLang="zh-CN" dirty="0"/>
              <a:t>1019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32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1539E-DFAD-4C40-8EE4-9E589B96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616FE-E8DC-E649-AB59-8BB8F8C6A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作者：</a:t>
            </a:r>
            <a:r>
              <a:rPr lang="en" altLang="zh-CN" dirty="0"/>
              <a:t> </a:t>
            </a:r>
            <a:r>
              <a:rPr lang="en" altLang="zh-CN" dirty="0" err="1"/>
              <a:t>Prannay</a:t>
            </a:r>
            <a:r>
              <a:rPr lang="en" altLang="zh-CN" dirty="0"/>
              <a:t> Khosla </a:t>
            </a:r>
            <a:r>
              <a:rPr lang="zh-CN" altLang="en-US" dirty="0"/>
              <a:t> </a:t>
            </a:r>
            <a:r>
              <a:rPr lang="en" altLang="zh-CN" dirty="0"/>
              <a:t>Piotr </a:t>
            </a:r>
            <a:r>
              <a:rPr lang="en" altLang="zh-CN" dirty="0" err="1"/>
              <a:t>Teterwak</a:t>
            </a:r>
            <a:r>
              <a:rPr lang="en" altLang="zh-CN" dirty="0"/>
              <a:t> Ce Liu </a:t>
            </a:r>
            <a:r>
              <a:rPr lang="zh-CN" altLang="en" dirty="0"/>
              <a:t>等</a:t>
            </a:r>
            <a:endParaRPr kumimoji="1" lang="en-US" altLang="zh-CN" dirty="0"/>
          </a:p>
          <a:p>
            <a:r>
              <a:rPr kumimoji="1" lang="zh-CN" altLang="en-US" dirty="0"/>
              <a:t>机构：</a:t>
            </a:r>
            <a:r>
              <a:rPr lang="en" altLang="zh-CN" dirty="0"/>
              <a:t> Google Research </a:t>
            </a:r>
            <a:r>
              <a:rPr lang="zh-CN" altLang="en-US" dirty="0"/>
              <a:t>、</a:t>
            </a:r>
            <a:r>
              <a:rPr lang="en" altLang="zh-CN" dirty="0"/>
              <a:t>MIT </a:t>
            </a:r>
            <a:r>
              <a:rPr lang="zh-CN" altLang="en-US" dirty="0"/>
              <a:t>、</a:t>
            </a:r>
            <a:r>
              <a:rPr lang="en" altLang="zh-CN" dirty="0"/>
              <a:t> Boston University </a:t>
            </a:r>
            <a:r>
              <a:rPr lang="zh-CN" altLang="en-US" dirty="0"/>
              <a:t>、</a:t>
            </a:r>
            <a:r>
              <a:rPr lang="en" altLang="zh-CN" dirty="0"/>
              <a:t> Snap Inc. </a:t>
            </a:r>
          </a:p>
          <a:p>
            <a:r>
              <a:rPr lang="zh-CN" altLang="en" dirty="0"/>
              <a:t>动机</a:t>
            </a:r>
            <a:r>
              <a:rPr lang="zh-CN" altLang="en-US" dirty="0"/>
              <a:t>：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 descr="许多猫的照片上写着字&#10;&#10;描述已自动生成">
            <a:extLst>
              <a:ext uri="{FF2B5EF4-FFF2-40B4-BE49-F238E27FC236}">
                <a16:creationId xmlns:a16="http://schemas.microsoft.com/office/drawing/2014/main" id="{A8608AFE-9A98-684C-8AAD-2E0B6440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46908"/>
            <a:ext cx="8060777" cy="36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BE2ED-8C0C-6247-B657-25975C42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0931"/>
            <a:ext cx="10515600" cy="1325563"/>
          </a:xfrm>
        </p:spPr>
        <p:txBody>
          <a:bodyPr/>
          <a:lstStyle/>
          <a:p>
            <a:r>
              <a:rPr lang="en" altLang="zh-CN" dirty="0"/>
              <a:t>Supervised Contrastive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41A77-B21B-484D-8EE0-7007A1000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" y="3235680"/>
            <a:ext cx="12217620" cy="4351338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动机：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以往的文章：</a:t>
            </a:r>
            <a:endParaRPr kumimoji="1" lang="en-US" altLang="zh-CN" sz="2000" dirty="0"/>
          </a:p>
          <a:p>
            <a:pPr lvl="2"/>
            <a:r>
              <a:rPr lang="en" altLang="zh-CN" dirty="0"/>
              <a:t>pull together an anchor and a “positive” sample in embedding space, and push apart the anchor from many “negative” samples</a:t>
            </a:r>
            <a:r>
              <a:rPr lang="en-US" altLang="zh-CN" dirty="0"/>
              <a:t>.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由于没有可用的标签，正例通常由样本的数据扩充组成，而负对则由锚和从小批量中随机选择的样本组成。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我们的工作：</a:t>
            </a:r>
            <a:endParaRPr kumimoji="1" lang="en-US" altLang="zh-CN" sz="2000" dirty="0"/>
          </a:p>
          <a:p>
            <a:pPr lvl="2"/>
            <a:r>
              <a:rPr lang="en" altLang="zh-CN" dirty="0"/>
              <a:t> Normalized embeddings from the </a:t>
            </a:r>
            <a:r>
              <a:rPr lang="en" altLang="zh-CN" i="1" dirty="0"/>
              <a:t>same class </a:t>
            </a:r>
            <a:r>
              <a:rPr lang="en" altLang="zh-CN" dirty="0"/>
              <a:t>are pulled closer together than embeddings from </a:t>
            </a:r>
            <a:r>
              <a:rPr lang="en" altLang="zh-CN" i="1" dirty="0"/>
              <a:t>different classes</a:t>
            </a:r>
            <a:r>
              <a:rPr lang="en" altLang="zh-CN" dirty="0"/>
              <a:t>. </a:t>
            </a:r>
          </a:p>
          <a:p>
            <a:pPr lvl="2"/>
            <a:r>
              <a:rPr lang="en" altLang="zh-CN" dirty="0"/>
              <a:t>novelty </a:t>
            </a:r>
            <a:r>
              <a:rPr lang="en-US" altLang="zh-CN" dirty="0"/>
              <a:t>:</a:t>
            </a:r>
            <a:r>
              <a:rPr lang="en" altLang="zh-CN" dirty="0"/>
              <a:t> consider </a:t>
            </a:r>
            <a:r>
              <a:rPr lang="en" altLang="zh-CN" i="1" dirty="0"/>
              <a:t>many positives </a:t>
            </a:r>
            <a:r>
              <a:rPr lang="en" altLang="zh-CN" dirty="0"/>
              <a:t>per anchor in addition to many negatives (as opposed to self-supervised contrastive learning which uses only a single positive). </a:t>
            </a:r>
          </a:p>
          <a:p>
            <a:pPr lvl="2"/>
            <a:endParaRPr lang="en" altLang="zh-CN" dirty="0"/>
          </a:p>
          <a:p>
            <a:pPr lvl="1"/>
            <a:endParaRPr kumimoji="1" lang="zh-CN" altLang="en-US" sz="2000" dirty="0"/>
          </a:p>
        </p:txBody>
      </p:sp>
      <p:pic>
        <p:nvPicPr>
          <p:cNvPr id="4" name="图片 3" descr="许多猫的照片上写着字&#10;&#10;描述已自动生成">
            <a:extLst>
              <a:ext uri="{FF2B5EF4-FFF2-40B4-BE49-F238E27FC236}">
                <a16:creationId xmlns:a16="http://schemas.microsoft.com/office/drawing/2014/main" id="{7F06AC4F-3A57-6745-8D22-82D05DECE1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4256" y="683710"/>
            <a:ext cx="6597868" cy="29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7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97385-B423-A848-82C3-986FD5DA1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1" y="1340643"/>
            <a:ext cx="7217979" cy="54991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目的：</a:t>
            </a:r>
            <a:r>
              <a:rPr lang="en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Normalized embeddings from the </a:t>
            </a:r>
            <a:r>
              <a:rPr lang="en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same class </a:t>
            </a:r>
            <a:r>
              <a:rPr lang="en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are pulled closer together than embeddings from </a:t>
            </a:r>
            <a:r>
              <a:rPr lang="en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different classes</a:t>
            </a:r>
            <a:r>
              <a:rPr lang="en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110000"/>
              </a:lnSpc>
            </a:pPr>
            <a:endParaRPr lang="en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Method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两阶段的训练过程：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 第一阶段： 通过已知的类别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label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来构建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positive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negative pair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anchor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拥有多个</a:t>
            </a:r>
            <a:r>
              <a:rPr lang="en" altLang="zh-CN" i="1" dirty="0">
                <a:latin typeface="SimSun" panose="02010600030101010101" pitchFamily="2" charset="-122"/>
                <a:ea typeface="SimSun" panose="02010600030101010101" pitchFamily="2" charset="-122"/>
              </a:rPr>
              <a:t>positives</a:t>
            </a:r>
            <a:r>
              <a:rPr lang="zh-CN" altLang="en-US" i="1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并根据改进后的适应多个正例的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contrastive loss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来进行优化训练。</a:t>
            </a:r>
            <a:endParaRPr lang="en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第二阶段：进行分类任务，并固定中间的网络参数，仅训练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fc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层。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F3424BA-AB67-EF42-807B-BDC7B0B64F88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pic>
        <p:nvPicPr>
          <p:cNvPr id="5" name="内容占位符 8" descr="图示&#10;&#10;描述已自动生成">
            <a:extLst>
              <a:ext uri="{FF2B5EF4-FFF2-40B4-BE49-F238E27FC236}">
                <a16:creationId xmlns:a16="http://schemas.microsoft.com/office/drawing/2014/main" id="{18CF30FB-8184-894B-851B-460E8A420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47"/>
          <a:stretch/>
        </p:blipFill>
        <p:spPr>
          <a:xfrm>
            <a:off x="7756634" y="1072854"/>
            <a:ext cx="4319156" cy="52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4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F0A07-BD8B-9845-AD3B-5840E99B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4952"/>
            <a:ext cx="10515600" cy="1325563"/>
          </a:xfrm>
        </p:spPr>
        <p:txBody>
          <a:bodyPr/>
          <a:lstStyle/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pic>
        <p:nvPicPr>
          <p:cNvPr id="9" name="内容占位符 8" descr="图示&#10;&#10;描述已自动生成">
            <a:extLst>
              <a:ext uri="{FF2B5EF4-FFF2-40B4-BE49-F238E27FC236}">
                <a16:creationId xmlns:a16="http://schemas.microsoft.com/office/drawing/2014/main" id="{249C604F-C342-114D-8AEE-D54C20928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1980" y="740299"/>
            <a:ext cx="8885494" cy="4225003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05F299-9A67-0546-9CCE-48C0A4021D8D}"/>
              </a:ext>
            </a:extLst>
          </p:cNvPr>
          <p:cNvSpPr txBox="1"/>
          <p:nvPr/>
        </p:nvSpPr>
        <p:spPr>
          <a:xfrm>
            <a:off x="838200" y="1120611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METHOD:</a:t>
            </a:r>
            <a:endParaRPr kumimoji="1" lang="zh-CN" altLang="en-US" sz="2400" dirty="0"/>
          </a:p>
        </p:txBody>
      </p:sp>
      <p:pic>
        <p:nvPicPr>
          <p:cNvPr id="14" name="图片 13" descr="文本, 示意图&#10;&#10;描述已自动生成">
            <a:extLst>
              <a:ext uri="{FF2B5EF4-FFF2-40B4-BE49-F238E27FC236}">
                <a16:creationId xmlns:a16="http://schemas.microsoft.com/office/drawing/2014/main" id="{A1CD0F05-CB0B-654F-B66B-6129FF4210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8028" y="4731527"/>
            <a:ext cx="7083972" cy="2126473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B81B63F6-205E-BE40-AA53-7E54230D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425137"/>
            <a:ext cx="4897774" cy="929086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B38F4111-2702-4C4D-A9FF-09C9C000478F}"/>
              </a:ext>
            </a:extLst>
          </p:cNvPr>
          <p:cNvSpPr/>
          <p:nvPr/>
        </p:nvSpPr>
        <p:spPr>
          <a:xfrm>
            <a:off x="4840014" y="5737389"/>
            <a:ext cx="614855" cy="304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92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AF774CC6-F25C-5A4A-A3C4-7C852FB98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698"/>
          <a:stretch/>
        </p:blipFill>
        <p:spPr>
          <a:xfrm>
            <a:off x="304916" y="3453862"/>
            <a:ext cx="9854871" cy="3249298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1F956CA-B8C1-0544-A395-C1EADAFDF8F8}"/>
              </a:ext>
            </a:extLst>
          </p:cNvPr>
          <p:cNvSpPr txBox="1">
            <a:spLocks/>
          </p:cNvSpPr>
          <p:nvPr/>
        </p:nvSpPr>
        <p:spPr>
          <a:xfrm>
            <a:off x="838200" y="-442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6F2A75-E449-794E-A0AB-653827704BF9}"/>
              </a:ext>
            </a:extLst>
          </p:cNvPr>
          <p:cNvSpPr txBox="1"/>
          <p:nvPr/>
        </p:nvSpPr>
        <p:spPr>
          <a:xfrm>
            <a:off x="838200" y="1077989"/>
            <a:ext cx="4394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dirty="0"/>
              <a:t>实验</a:t>
            </a:r>
            <a:r>
              <a:rPr lang="zh-CN" altLang="en-US" dirty="0"/>
              <a:t>结果：</a:t>
            </a:r>
            <a:r>
              <a:rPr lang="en" altLang="zh-CN" sz="2400" dirty="0"/>
              <a:t>Classification Accuracy </a:t>
            </a:r>
          </a:p>
          <a:p>
            <a:endParaRPr kumimoji="1" lang="zh-CN" altLang="en-US" dirty="0"/>
          </a:p>
        </p:txBody>
      </p:sp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902685F4-1AFF-D340-9072-2B6C59A05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732"/>
          <a:stretch/>
        </p:blipFill>
        <p:spPr>
          <a:xfrm>
            <a:off x="-455715" y="1603144"/>
            <a:ext cx="7873829" cy="1325563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F989873F-CC03-7A48-AD4C-035D4A58F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468" b="37587"/>
          <a:stretch/>
        </p:blipFill>
        <p:spPr>
          <a:xfrm>
            <a:off x="6757321" y="353185"/>
            <a:ext cx="5437163" cy="32492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1EA709-5FB3-A447-BA74-32D41B99F4BD}"/>
              </a:ext>
            </a:extLst>
          </p:cNvPr>
          <p:cNvSpPr txBox="1"/>
          <p:nvPr/>
        </p:nvSpPr>
        <p:spPr>
          <a:xfrm>
            <a:off x="1651211" y="289626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相同模型</a:t>
            </a:r>
            <a:r>
              <a:rPr lang="en" altLang="zh-CN" dirty="0"/>
              <a:t>ResNet-50 </a:t>
            </a:r>
            <a:r>
              <a:rPr lang="zh-CN" altLang="en-US" dirty="0"/>
              <a:t>，不同数据集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4DE52-4306-5641-B1B2-23A87A9BED5C}"/>
              </a:ext>
            </a:extLst>
          </p:cNvPr>
          <p:cNvSpPr txBox="1"/>
          <p:nvPr/>
        </p:nvSpPr>
        <p:spPr>
          <a:xfrm>
            <a:off x="9365341" y="4398615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相同数据集：</a:t>
            </a:r>
            <a:r>
              <a:rPr lang="en" altLang="zh-CN" dirty="0"/>
              <a:t> ImageNet </a:t>
            </a:r>
          </a:p>
        </p:txBody>
      </p:sp>
    </p:spTree>
    <p:extLst>
      <p:ext uri="{BB962C8B-B14F-4D97-AF65-F5344CB8AC3E}">
        <p14:creationId xmlns:p14="http://schemas.microsoft.com/office/powerpoint/2010/main" val="405941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F077629A-4F2E-FC47-A6F5-542BB520E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873" y="1236083"/>
            <a:ext cx="12004528" cy="4820471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FA44616-62CD-4043-AEE1-0C42F92C6CA2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0F8789-CB0F-724D-92E5-A87A45990458}"/>
              </a:ext>
            </a:extLst>
          </p:cNvPr>
          <p:cNvSpPr txBox="1"/>
          <p:nvPr/>
        </p:nvSpPr>
        <p:spPr>
          <a:xfrm>
            <a:off x="838200" y="1005264"/>
            <a:ext cx="9908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2400" dirty="0"/>
              <a:t>实验</a:t>
            </a:r>
            <a:r>
              <a:rPr lang="zh-CN" altLang="en-US" sz="2400" dirty="0"/>
              <a:t>结果：</a:t>
            </a:r>
            <a:r>
              <a:rPr lang="en" altLang="zh-CN" sz="2400" dirty="0"/>
              <a:t>Robustness to Image Corruptions and Reduced Training Data </a:t>
            </a:r>
          </a:p>
          <a:p>
            <a:endParaRPr kumimoji="1" lang="zh-CN" altLang="en-US" sz="20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F037AC61-072C-FA4B-96B6-859B9642C1A4}"/>
              </a:ext>
            </a:extLst>
          </p:cNvPr>
          <p:cNvCxnSpPr>
            <a:cxnSpLocks/>
          </p:cNvCxnSpPr>
          <p:nvPr/>
        </p:nvCxnSpPr>
        <p:spPr>
          <a:xfrm>
            <a:off x="3405352" y="5517931"/>
            <a:ext cx="329499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FD73851-39CF-584C-908B-C47954D60340}"/>
              </a:ext>
            </a:extLst>
          </p:cNvPr>
          <p:cNvCxnSpPr>
            <a:cxnSpLocks/>
          </p:cNvCxnSpPr>
          <p:nvPr/>
        </p:nvCxnSpPr>
        <p:spPr>
          <a:xfrm>
            <a:off x="7227103" y="5517931"/>
            <a:ext cx="13808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A04705B-C525-2F48-9A0C-504810C3EED1}"/>
              </a:ext>
            </a:extLst>
          </p:cNvPr>
          <p:cNvSpPr txBox="1"/>
          <p:nvPr/>
        </p:nvSpPr>
        <p:spPr>
          <a:xfrm>
            <a:off x="585952" y="6056554"/>
            <a:ext cx="11020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distribution</a:t>
            </a:r>
            <a:r>
              <a:rPr lang="zh-CN" altLang="e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数据做了鲁棒性测试。</a:t>
            </a:r>
            <a:r>
              <a:rPr lang="en-US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mageNet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对图像做了诸如噪声</a:t>
            </a:r>
            <a:r>
              <a:rPr lang="en-US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模糊等操作的数据集，同样，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contrastive 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优于了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 baselines</a:t>
            </a:r>
            <a:r>
              <a:rPr lang="zh-CN" altLang="e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值越小越好。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03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023DD-7191-0249-95E7-8252CEF7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3821"/>
            <a:ext cx="10515600" cy="1325563"/>
          </a:xfrm>
        </p:spPr>
        <p:txBody>
          <a:bodyPr/>
          <a:lstStyle/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B49C0-95AD-F740-9070-01D2AD97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3" y="715784"/>
            <a:ext cx="10515600" cy="4351338"/>
          </a:xfrm>
        </p:spPr>
        <p:txBody>
          <a:bodyPr/>
          <a:lstStyle/>
          <a:p>
            <a:r>
              <a:rPr lang="zh-CN" altLang="en-US" b="1" dirty="0"/>
              <a:t>超参鲁棒性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B1C2C4-4D1E-344C-81BD-5CAB88499591}"/>
              </a:ext>
            </a:extLst>
          </p:cNvPr>
          <p:cNvSpPr txBox="1"/>
          <p:nvPr/>
        </p:nvSpPr>
        <p:spPr>
          <a:xfrm>
            <a:off x="953540" y="4866004"/>
            <a:ext cx="5021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（a）</a:t>
            </a:r>
            <a:r>
              <a:rPr lang="en-US" altLang="zh-CN" dirty="0"/>
              <a:t>top-1</a:t>
            </a:r>
            <a:r>
              <a:rPr lang="zh-CN" altLang="en-US" dirty="0"/>
              <a:t>方差的比较。其中，我们观察到对比损失输出的方差显著降低。对于不同数据增强方法，</a:t>
            </a:r>
            <a:r>
              <a:rPr lang="en" altLang="zh-CN" dirty="0"/>
              <a:t>optimizer</a:t>
            </a:r>
            <a:r>
              <a:rPr lang="zh-CN" altLang="en-US" dirty="0"/>
              <a:t>以及</a:t>
            </a:r>
            <a:r>
              <a:rPr lang="en" altLang="zh-CN" dirty="0"/>
              <a:t>learning rate </a:t>
            </a:r>
            <a:r>
              <a:rPr lang="zh-CN" altLang="en-US" dirty="0"/>
              <a:t>的变化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有更强鲁棒性。</a:t>
            </a: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0042543B-C240-9D49-96E6-413E6E15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145" y="855608"/>
            <a:ext cx="12192000" cy="40716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35D4ACE-8FBC-7942-A583-CF284999F34C}"/>
              </a:ext>
            </a:extLst>
          </p:cNvPr>
          <p:cNvSpPr txBox="1"/>
          <p:nvPr/>
        </p:nvSpPr>
        <p:spPr>
          <a:xfrm>
            <a:off x="7122072" y="4821163"/>
            <a:ext cx="48597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NimbusRomNo9L"/>
              </a:rPr>
              <a:t>(b)</a:t>
            </a:r>
            <a:r>
              <a:rPr lang="en" altLang="zh-CN" dirty="0">
                <a:latin typeface="NimbusRomNo9L"/>
              </a:rPr>
              <a:t> </a:t>
            </a:r>
            <a:r>
              <a:rPr lang="zh-CN" altLang="en-US" dirty="0">
                <a:latin typeface="NimbusRomNo9L"/>
              </a:rPr>
              <a:t>不同</a:t>
            </a:r>
            <a:r>
              <a:rPr lang="en" altLang="zh-CN" sz="1800" dirty="0">
                <a:effectLst/>
                <a:latin typeface="NimbusRomNo9L"/>
              </a:rPr>
              <a:t>batch size</a:t>
            </a:r>
            <a:r>
              <a:rPr lang="zh-CN" altLang="en" sz="1800" dirty="0">
                <a:effectLst/>
                <a:latin typeface="NimbusRomNo9L"/>
              </a:rPr>
              <a:t>下的</a:t>
            </a:r>
            <a:r>
              <a:rPr lang="en" altLang="zh-CN" dirty="0">
                <a:latin typeface="NimbusRomNo9L"/>
              </a:rPr>
              <a:t>Top-1 accuracy</a:t>
            </a:r>
          </a:p>
          <a:p>
            <a:r>
              <a:rPr lang="zh-CN" altLang="en" sz="1800" dirty="0">
                <a:effectLst/>
                <a:latin typeface="NimbusRomNo9L"/>
              </a:rPr>
              <a:t>均</a:t>
            </a:r>
            <a:r>
              <a:rPr lang="zh-CN" altLang="en-US" sz="1800" dirty="0">
                <a:effectLst/>
                <a:latin typeface="NimbusRomNo9L"/>
              </a:rPr>
              <a:t>有</a:t>
            </a:r>
            <a:r>
              <a:rPr lang="en-US" altLang="zh-CN" sz="1800" dirty="0" err="1">
                <a:effectLst/>
                <a:latin typeface="NimbusRomNo9L"/>
              </a:rPr>
              <a:t>batch_size</a:t>
            </a:r>
            <a:r>
              <a:rPr lang="zh-CN" altLang="en-US" sz="1800" dirty="0">
                <a:effectLst/>
                <a:latin typeface="NimbusRomNo9L"/>
              </a:rPr>
              <a:t>越大，准确率越高。同时，本文模型准确率始终高于</a:t>
            </a:r>
            <a:r>
              <a:rPr lang="en-US" altLang="zh-CN" sz="1800" dirty="0">
                <a:effectLst/>
                <a:latin typeface="NimbusRomNo9L"/>
              </a:rPr>
              <a:t>CE.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883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F7C6F-73A8-8C41-9E0B-9D372461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做</a:t>
            </a:r>
            <a:r>
              <a:rPr lang="en" altLang="zh-CN" dirty="0"/>
              <a:t>Transfer Learning </a:t>
            </a:r>
            <a:r>
              <a:rPr lang="zh-CN" altLang="en" dirty="0"/>
              <a:t>实验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4" name="内容占位符 6" descr="表格&#10;&#10;描述已自动生成">
            <a:extLst>
              <a:ext uri="{FF2B5EF4-FFF2-40B4-BE49-F238E27FC236}">
                <a16:creationId xmlns:a16="http://schemas.microsoft.com/office/drawing/2014/main" id="{1F490BC8-1A33-5C4B-8AF8-CD93D0DB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" y="2349030"/>
            <a:ext cx="12113979" cy="304469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6987DE3-1FD2-8E40-8E4C-DE780CA32F6B}"/>
              </a:ext>
            </a:extLst>
          </p:cNvPr>
          <p:cNvSpPr txBox="1">
            <a:spLocks/>
          </p:cNvSpPr>
          <p:nvPr/>
        </p:nvSpPr>
        <p:spPr>
          <a:xfrm>
            <a:off x="538655" y="379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338E3-0CC4-D346-8073-FC2741C9CDCB}"/>
              </a:ext>
            </a:extLst>
          </p:cNvPr>
          <p:cNvSpPr txBox="1"/>
          <p:nvPr/>
        </p:nvSpPr>
        <p:spPr>
          <a:xfrm>
            <a:off x="315310" y="5368255"/>
            <a:ext cx="113038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评估了12个自然图像数据集上的微调学习表示，</a:t>
            </a:r>
            <a:r>
              <a:rPr lang="en" altLang="zh-CN" sz="2400" dirty="0"/>
              <a:t>while better ImageNet models are correlated with better transfer performance, the dominant factor is architecture.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612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EDB2B-8DC4-E547-9BA6-F34C5080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310B5-A0A2-7C44-A900-39CFC0EC7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正例样本个数的影响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B41A6AC1-06BA-E24B-885E-070411BA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674" y="1825625"/>
            <a:ext cx="6694652" cy="3885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9E501D-0994-5C48-951B-23873D2603F6}"/>
              </a:ext>
            </a:extLst>
          </p:cNvPr>
          <p:cNvSpPr txBox="1"/>
          <p:nvPr/>
        </p:nvSpPr>
        <p:spPr>
          <a:xfrm>
            <a:off x="3224049" y="5855839"/>
            <a:ext cx="6101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模型的效果和正例选取的数量是正相关的。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01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7015C-0DD5-5043-A46D-21CCE80D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Supervised Contrastive Learning</a:t>
            </a:r>
            <a:r>
              <a:rPr lang="en-US" altLang="zh-CN" dirty="0"/>
              <a:t>(NIPS2020)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1B741AE-34E1-CE42-A9DC-39E0A0E1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093"/>
            <a:ext cx="12192000" cy="4151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4FABA6-59A0-C449-9171-D1ADF77C57EE}"/>
              </a:ext>
            </a:extLst>
          </p:cNvPr>
          <p:cNvSpPr txBox="1"/>
          <p:nvPr/>
        </p:nvSpPr>
        <p:spPr>
          <a:xfrm>
            <a:off x="867103" y="56913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训练轮数的影响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980209-6EC0-974F-AA0A-7600F4FD981F}"/>
              </a:ext>
            </a:extLst>
          </p:cNvPr>
          <p:cNvSpPr txBox="1"/>
          <p:nvPr/>
        </p:nvSpPr>
        <p:spPr>
          <a:xfrm>
            <a:off x="7898524" y="55066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温度超参的影响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468E9C-068A-2C49-9FB8-045950D279BC}"/>
              </a:ext>
            </a:extLst>
          </p:cNvPr>
          <p:cNvSpPr txBox="1"/>
          <p:nvPr/>
        </p:nvSpPr>
        <p:spPr>
          <a:xfrm>
            <a:off x="536028" y="1137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其他：</a:t>
            </a:r>
          </a:p>
        </p:txBody>
      </p:sp>
    </p:spTree>
    <p:extLst>
      <p:ext uri="{BB962C8B-B14F-4D97-AF65-F5344CB8AC3E}">
        <p14:creationId xmlns:p14="http://schemas.microsoft.com/office/powerpoint/2010/main" val="13575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27EFA-A8B9-0344-AE77-15B96B16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34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E5912B-3813-6C47-8309-9B20B2E8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30" y="1346997"/>
            <a:ext cx="10515600" cy="48068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、对比学习所处的分支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、自监督学习向对比学习的进化：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2400" dirty="0"/>
              <a:t>基于背景的辅助任务        基于时序的辅助任务         基于对比学习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863CED7-E850-9145-9246-FF700C95C700}"/>
              </a:ext>
            </a:extLst>
          </p:cNvPr>
          <p:cNvSpPr/>
          <p:nvPr/>
        </p:nvSpPr>
        <p:spPr>
          <a:xfrm>
            <a:off x="5182439" y="2264160"/>
            <a:ext cx="195943" cy="1534886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A2A1D3-B42B-334F-BB4A-5E77EEE09A66}"/>
              </a:ext>
            </a:extLst>
          </p:cNvPr>
          <p:cNvSpPr txBox="1"/>
          <p:nvPr/>
        </p:nvSpPr>
        <p:spPr>
          <a:xfrm>
            <a:off x="5378382" y="21060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生成方法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85419-0662-E344-87C7-05F3DA42AC86}"/>
              </a:ext>
            </a:extLst>
          </p:cNvPr>
          <p:cNvSpPr txBox="1"/>
          <p:nvPr/>
        </p:nvSpPr>
        <p:spPr>
          <a:xfrm>
            <a:off x="5421086" y="36739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判别方法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0DA6E4F9-7A56-A246-88E0-F22D9D1474D1}"/>
              </a:ext>
            </a:extLst>
          </p:cNvPr>
          <p:cNvSpPr/>
          <p:nvPr/>
        </p:nvSpPr>
        <p:spPr>
          <a:xfrm>
            <a:off x="6892983" y="1759189"/>
            <a:ext cx="195943" cy="1009942"/>
          </a:xfrm>
          <a:prstGeom prst="leftBrace">
            <a:avLst>
              <a:gd name="adj1" fmla="val 8333"/>
              <a:gd name="adj2" fmla="val 53921"/>
            </a:avLst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B7CB22-8966-E24B-ABB1-1180CB8F2AF8}"/>
              </a:ext>
            </a:extLst>
          </p:cNvPr>
          <p:cNvSpPr txBox="1"/>
          <p:nvPr/>
        </p:nvSpPr>
        <p:spPr>
          <a:xfrm>
            <a:off x="7245066" y="1691272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AE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VAE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CVAE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3F415C-F0E7-5C40-BCA5-4A63C56827D2}"/>
              </a:ext>
            </a:extLst>
          </p:cNvPr>
          <p:cNvSpPr txBox="1"/>
          <p:nvPr/>
        </p:nvSpPr>
        <p:spPr>
          <a:xfrm>
            <a:off x="7251410" y="2313188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GAN</a:t>
            </a:r>
            <a:endParaRPr kumimoji="1" lang="zh-CN" altLang="en-US" sz="2400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2A72EE30-27F5-324A-9662-2BE4176B7A7A}"/>
              </a:ext>
            </a:extLst>
          </p:cNvPr>
          <p:cNvSpPr/>
          <p:nvPr/>
        </p:nvSpPr>
        <p:spPr>
          <a:xfrm>
            <a:off x="6925677" y="3285773"/>
            <a:ext cx="261964" cy="1317791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90C8A3-BBDB-DD40-9F7A-79B32C9EF1B4}"/>
              </a:ext>
            </a:extLst>
          </p:cNvPr>
          <p:cNvSpPr txBox="1"/>
          <p:nvPr/>
        </p:nvSpPr>
        <p:spPr>
          <a:xfrm>
            <a:off x="7189856" y="31159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下游任务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CD3355-3A9B-894D-BDBC-5E573AE63E28}"/>
              </a:ext>
            </a:extLst>
          </p:cNvPr>
          <p:cNvSpPr txBox="1"/>
          <p:nvPr/>
        </p:nvSpPr>
        <p:spPr>
          <a:xfrm>
            <a:off x="7103252" y="37593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设定辅助任务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E0FE54-AFD8-9E44-9A56-C24396399AB2}"/>
              </a:ext>
            </a:extLst>
          </p:cNvPr>
          <p:cNvSpPr txBox="1"/>
          <p:nvPr/>
        </p:nvSpPr>
        <p:spPr>
          <a:xfrm>
            <a:off x="7227399" y="43581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对比学习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09993DD-0491-0447-8629-ABD02224AF87}"/>
              </a:ext>
            </a:extLst>
          </p:cNvPr>
          <p:cNvCxnSpPr/>
          <p:nvPr/>
        </p:nvCxnSpPr>
        <p:spPr>
          <a:xfrm>
            <a:off x="4822371" y="5692618"/>
            <a:ext cx="55601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2F6591D-BC00-A74E-9806-A10B10B3B81D}"/>
              </a:ext>
            </a:extLst>
          </p:cNvPr>
          <p:cNvCxnSpPr>
            <a:cxnSpLocks/>
          </p:cNvCxnSpPr>
          <p:nvPr/>
        </p:nvCxnSpPr>
        <p:spPr>
          <a:xfrm>
            <a:off x="8245560" y="5693563"/>
            <a:ext cx="63448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F5A01FF-645C-F24B-BE39-260D839D2975}"/>
              </a:ext>
            </a:extLst>
          </p:cNvPr>
          <p:cNvSpPr txBox="1"/>
          <p:nvPr/>
        </p:nvSpPr>
        <p:spPr>
          <a:xfrm>
            <a:off x="1338106" y="2590628"/>
            <a:ext cx="6102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dirty="0"/>
              <a:t>Self-supervised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learning</a:t>
            </a:r>
          </a:p>
          <a:p>
            <a:pPr marL="0" indent="0">
              <a:buNone/>
            </a:pPr>
            <a:r>
              <a:rPr kumimoji="1" lang="zh-CN" altLang="en-US" sz="2800" dirty="0"/>
              <a:t>自监督学习</a:t>
            </a:r>
            <a:endParaRPr kumimoji="1" lang="en-US" altLang="zh-CN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CE430C-B000-7D43-BFA9-5054ADD56795}"/>
              </a:ext>
            </a:extLst>
          </p:cNvPr>
          <p:cNvSpPr txBox="1"/>
          <p:nvPr/>
        </p:nvSpPr>
        <p:spPr>
          <a:xfrm>
            <a:off x="6246637" y="6153873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https://www.bilibili.com/video/BV1v5411x7rD?from=search&amp;seid=190609462152412201&amp;spm_id_from=333.337.0.0</a:t>
            </a:r>
          </a:p>
        </p:txBody>
      </p:sp>
    </p:spTree>
    <p:extLst>
      <p:ext uri="{BB962C8B-B14F-4D97-AF65-F5344CB8AC3E}">
        <p14:creationId xmlns:p14="http://schemas.microsoft.com/office/powerpoint/2010/main" val="296754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C32ED-E52C-2E4F-B12D-56CB5F2E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0515600" cy="1563688"/>
          </a:xfrm>
        </p:spPr>
        <p:txBody>
          <a:bodyPr>
            <a:normAutofit/>
          </a:bodyPr>
          <a:lstStyle/>
          <a:p>
            <a:r>
              <a:rPr lang="en" altLang="zh-CN" sz="3600" dirty="0"/>
              <a:t>Prototypical Contrastive Learning of Unsupervised</a:t>
            </a:r>
            <a:r>
              <a:rPr lang="zh-CN" altLang="en-US" sz="3600" dirty="0"/>
              <a:t> </a:t>
            </a:r>
            <a:r>
              <a:rPr lang="en" altLang="zh-CN" sz="3600" dirty="0"/>
              <a:t>Representations</a:t>
            </a:r>
            <a:r>
              <a:rPr lang="zh-CN" altLang="en-US" sz="3600" dirty="0"/>
              <a:t> </a:t>
            </a:r>
            <a:r>
              <a:rPr lang="en-US" altLang="zh-CN" sz="3600" dirty="0"/>
              <a:t>(ICLR</a:t>
            </a:r>
            <a:r>
              <a:rPr lang="zh-CN" altLang="en-US" sz="3600" dirty="0"/>
              <a:t> </a:t>
            </a:r>
            <a:r>
              <a:rPr lang="en-US" altLang="zh-CN" sz="3600" dirty="0"/>
              <a:t>2021)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21DEC-6778-7D4D-B157-6CA427A3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/>
          </a:bodyPr>
          <a:lstStyle/>
          <a:p>
            <a:r>
              <a:rPr lang="zh-CN" altLang="en-US" dirty="0"/>
              <a:t>原型对比学习</a:t>
            </a:r>
            <a:r>
              <a:rPr lang="en-US" altLang="zh-CN" dirty="0"/>
              <a:t>(</a:t>
            </a:r>
            <a:r>
              <a:rPr lang="en" altLang="zh-CN" dirty="0"/>
              <a:t>PCL) </a:t>
            </a:r>
          </a:p>
          <a:p>
            <a:r>
              <a:rPr kumimoji="1" lang="zh-CN" altLang="en-US" dirty="0"/>
              <a:t>作者：</a:t>
            </a:r>
            <a:r>
              <a:rPr lang="en" altLang="zh-CN" dirty="0" err="1"/>
              <a:t>Junnan</a:t>
            </a:r>
            <a:r>
              <a:rPr lang="en" altLang="zh-CN" dirty="0"/>
              <a:t> Li, Pan Zhou, </a:t>
            </a:r>
            <a:r>
              <a:rPr lang="en" altLang="zh-CN" dirty="0" err="1"/>
              <a:t>Caiming</a:t>
            </a:r>
            <a:r>
              <a:rPr lang="en" altLang="zh-CN" dirty="0"/>
              <a:t> </a:t>
            </a:r>
            <a:r>
              <a:rPr lang="en" altLang="zh-CN" dirty="0" err="1"/>
              <a:t>Xiong</a:t>
            </a:r>
            <a:r>
              <a:rPr lang="en" altLang="zh-CN" dirty="0"/>
              <a:t>, Steven C.H. Hoi </a:t>
            </a:r>
            <a:endParaRPr kumimoji="1" lang="en-US" altLang="zh-CN" dirty="0"/>
          </a:p>
          <a:p>
            <a:r>
              <a:rPr kumimoji="1" lang="zh-CN" altLang="en-US" dirty="0"/>
              <a:t>机构：</a:t>
            </a:r>
            <a:r>
              <a:rPr kumimoji="1" lang="en" altLang="zh-CN" dirty="0"/>
              <a:t>Salesforce</a:t>
            </a:r>
          </a:p>
          <a:p>
            <a:r>
              <a:rPr kumimoji="1" lang="zh-CN" altLang="en-US" dirty="0"/>
              <a:t>动机：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以往的工作：只要是来自于不同的实例的两个样本，就是</a:t>
            </a:r>
            <a:r>
              <a:rPr lang="en" altLang="zh-CN" dirty="0"/>
              <a:t>negative pair</a:t>
            </a:r>
            <a:r>
              <a:rPr lang="zh-CN" altLang="en-US" dirty="0"/>
              <a:t>，</a:t>
            </a:r>
            <a:r>
              <a:rPr kumimoji="1" lang="zh-CN" altLang="en-US" dirty="0"/>
              <a:t>忽略了他们之间的</a:t>
            </a:r>
            <a:r>
              <a:rPr lang="en" altLang="zh-CN" dirty="0"/>
              <a:t>semantic similarity</a:t>
            </a:r>
            <a:r>
              <a:rPr lang="en-US" altLang="zh-CN" dirty="0"/>
              <a:t>.</a:t>
            </a:r>
            <a:r>
              <a:rPr lang="zh-CN" altLang="en-US" dirty="0"/>
              <a:t> 很多样本明明是语义上相似的在语义空间里却被强行拉开距离。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本工作的目标：</a:t>
            </a:r>
            <a:r>
              <a:rPr lang="en" altLang="zh-CN" dirty="0">
                <a:latin typeface="NimbusRomNo9L"/>
              </a:rPr>
              <a:t> encouraged to encode the semantic structure of data</a:t>
            </a:r>
            <a:endParaRPr lang="en-US" altLang="zh-CN" dirty="0"/>
          </a:p>
          <a:p>
            <a:pPr lvl="1"/>
            <a:endParaRPr lang="en" altLang="zh-CN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ADC96EBE-22E5-0B4D-97A9-8E8170339A8B}"/>
              </a:ext>
            </a:extLst>
          </p:cNvPr>
          <p:cNvSpPr/>
          <p:nvPr/>
        </p:nvSpPr>
        <p:spPr>
          <a:xfrm>
            <a:off x="5657850" y="4537056"/>
            <a:ext cx="1343025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4E92A-5F38-9040-A168-C1E25D3BFEE9}"/>
              </a:ext>
            </a:extLst>
          </p:cNvPr>
          <p:cNvSpPr txBox="1"/>
          <p:nvPr/>
        </p:nvSpPr>
        <p:spPr>
          <a:xfrm>
            <a:off x="572690" y="5014109"/>
            <a:ext cx="11619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dirty="0">
                <a:effectLst/>
                <a:latin typeface="NimbusRomNo9L"/>
              </a:rPr>
              <a:t>the representation is not encouraged to encode the semantic structure of data. </a:t>
            </a:r>
            <a:endParaRPr lang="en" altLang="zh-CN" sz="2800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504B5C1A-011B-A740-9A0B-B087878BF66C}"/>
              </a:ext>
            </a:extLst>
          </p:cNvPr>
          <p:cNvSpPr/>
          <p:nvPr/>
        </p:nvSpPr>
        <p:spPr>
          <a:xfrm>
            <a:off x="5657850" y="5468080"/>
            <a:ext cx="1343025" cy="546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84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F0A89-C3EA-B84E-9C8A-09928C54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176721B6-D71F-604C-A72D-F417917B8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01366"/>
            <a:ext cx="8772375" cy="405526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1EA513-ECDB-4D47-98A4-D4AE3CFF45A2}"/>
              </a:ext>
            </a:extLst>
          </p:cNvPr>
          <p:cNvSpPr txBox="1"/>
          <p:nvPr/>
        </p:nvSpPr>
        <p:spPr>
          <a:xfrm>
            <a:off x="8924775" y="917912"/>
            <a:ext cx="325654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本文的做法总结：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为一组相似的</a:t>
            </a:r>
            <a:r>
              <a:rPr lang="en" altLang="zh-CN" sz="2000" dirty="0"/>
              <a:t>instances</a:t>
            </a:r>
            <a:r>
              <a:rPr lang="zh-CN" altLang="en-US" sz="2000" dirty="0"/>
              <a:t>，设定一个</a:t>
            </a:r>
            <a:r>
              <a:rPr lang="en" altLang="zh-CN" sz="2000" dirty="0"/>
              <a:t>prototype</a:t>
            </a:r>
            <a:r>
              <a:rPr lang="en-US" altLang="zh-C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2000" dirty="0"/>
              <a:t>每个</a:t>
            </a:r>
            <a:r>
              <a:rPr lang="en-US" altLang="zh-CN" sz="2000" dirty="0"/>
              <a:t>instance</a:t>
            </a:r>
            <a:r>
              <a:rPr lang="zh-CN" altLang="en-US" sz="2000" dirty="0"/>
              <a:t>都可对应多个不同粒度</a:t>
            </a:r>
            <a:r>
              <a:rPr lang="en" altLang="zh-CN" sz="2000" dirty="0"/>
              <a:t>granularity</a:t>
            </a:r>
            <a:r>
              <a:rPr lang="zh-CN" altLang="en" sz="2000" dirty="0"/>
              <a:t>的</a:t>
            </a:r>
            <a:r>
              <a:rPr lang="en" altLang="zh-CN" sz="2000" dirty="0"/>
              <a:t>prototypes</a:t>
            </a:r>
            <a:r>
              <a:rPr lang="en-US" altLang="zh-C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设计</a:t>
            </a:r>
            <a:r>
              <a:rPr lang="en" altLang="zh-CN" sz="2000" dirty="0"/>
              <a:t>contrastive loss</a:t>
            </a:r>
            <a:r>
              <a:rPr lang="zh-CN" altLang="en" sz="2000" dirty="0"/>
              <a:t>的</a:t>
            </a:r>
            <a:r>
              <a:rPr lang="zh-CN" altLang="en-US" sz="2000" dirty="0"/>
              <a:t>目的：同一个</a:t>
            </a:r>
            <a:r>
              <a:rPr lang="en" altLang="zh-CN" sz="2000" dirty="0"/>
              <a:t>prototype </a:t>
            </a:r>
            <a:r>
              <a:rPr lang="zh-CN" altLang="en" sz="2000" dirty="0"/>
              <a:t>下的样本</a:t>
            </a:r>
            <a:r>
              <a:rPr lang="en-US" altLang="zh-CN" sz="2000" dirty="0" err="1"/>
              <a:t>embedddings</a:t>
            </a:r>
            <a:r>
              <a:rPr lang="zh-CN" altLang="en-US" sz="2000" dirty="0"/>
              <a:t>比不同</a:t>
            </a:r>
            <a:r>
              <a:rPr lang="en" altLang="zh-CN" sz="2000" dirty="0"/>
              <a:t>prototype</a:t>
            </a:r>
            <a:r>
              <a:rPr lang="zh-CN" altLang="en" sz="2000" dirty="0"/>
              <a:t>下的</a:t>
            </a:r>
            <a:r>
              <a:rPr lang="zh-CN" altLang="en-US" sz="2000" dirty="0"/>
              <a:t>更接近。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prototypes </a:t>
            </a:r>
            <a:r>
              <a:rPr lang="zh-CN" altLang="en" sz="2000" dirty="0"/>
              <a:t>如何</a:t>
            </a:r>
            <a:r>
              <a:rPr lang="zh-CN" altLang="en-US" sz="2000" dirty="0"/>
              <a:t>寻找：对</a:t>
            </a:r>
            <a:r>
              <a:rPr lang="en" altLang="zh-CN" sz="2000" dirty="0"/>
              <a:t>embeddings </a:t>
            </a:r>
            <a:r>
              <a:rPr lang="zh-CN" altLang="en-US" sz="2000" dirty="0"/>
              <a:t>进行聚类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</a:t>
            </a:r>
            <a:r>
              <a:rPr lang="en-US" altLang="zh-CN" sz="2000" dirty="0"/>
              <a:t>EM</a:t>
            </a:r>
            <a:r>
              <a:rPr lang="zh-CN" altLang="en-US" sz="2000" dirty="0"/>
              <a:t>算法。</a:t>
            </a:r>
            <a:endParaRPr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9820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C7D8A-84A5-1940-B23A-E05AFBA1E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Method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F165157-8CFB-D04A-8889-9ABC2A47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97338F4-C497-814E-A54C-C83222FA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71" y="2195395"/>
            <a:ext cx="6602095" cy="2676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C215DE-84FC-114D-9F12-F9B2941D1251}"/>
              </a:ext>
            </a:extLst>
          </p:cNvPr>
          <p:cNvSpPr txBox="1"/>
          <p:nvPr/>
        </p:nvSpPr>
        <p:spPr>
          <a:xfrm>
            <a:off x="8005762" y="1499662"/>
            <a:ext cx="36623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使用</a:t>
            </a:r>
            <a:r>
              <a:rPr kumimoji="1" lang="en-US" altLang="zh-CN" sz="2400" dirty="0"/>
              <a:t>EM</a:t>
            </a:r>
            <a:r>
              <a:rPr kumimoji="1" lang="zh-CN" altLang="en-US" sz="2400" dirty="0"/>
              <a:t>算法：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</a:t>
            </a:r>
            <a:r>
              <a:rPr kumimoji="1" lang="zh-CN" altLang="en-US" sz="2400" dirty="0"/>
              <a:t>步骤：固定模型的参数，得到样本</a:t>
            </a:r>
            <a:r>
              <a:rPr kumimoji="1" lang="en-US" altLang="zh-CN" sz="2400" dirty="0"/>
              <a:t>embedding</a:t>
            </a:r>
            <a:r>
              <a:rPr kumimoji="1" lang="zh-CN" altLang="en-US" sz="2400" dirty="0"/>
              <a:t>并聚类以及得到</a:t>
            </a:r>
            <a:r>
              <a:rPr kumimoji="1" lang="en" altLang="zh-CN" sz="2400" dirty="0"/>
              <a:t>per-prototype concentration estimation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</a:t>
            </a:r>
            <a:r>
              <a:rPr kumimoji="1" lang="zh-CN" altLang="en-US" sz="2400" dirty="0"/>
              <a:t>步骤：根据</a:t>
            </a:r>
            <a:r>
              <a:rPr lang="en" altLang="zh-CN" sz="2400" dirty="0"/>
              <a:t>prototypes</a:t>
            </a:r>
            <a:r>
              <a:rPr lang="zh-CN" altLang="en-US" sz="2400" dirty="0"/>
              <a:t> 等计算</a:t>
            </a:r>
            <a:r>
              <a:rPr lang="en-US" altLang="zh-CN" sz="2400" dirty="0"/>
              <a:t>loss</a:t>
            </a:r>
            <a:r>
              <a:rPr lang="zh-CN" altLang="en-US" sz="2400" dirty="0"/>
              <a:t>并反向传播优化模型参数。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537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EA820-AFD5-E24E-8F4F-F8537F5D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3684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算法具体步骤：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DEED787-DBCD-AE41-A1A8-766EE609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-61912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1FE60C15-5E02-794B-BEC0-459B4283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3" y="1965223"/>
            <a:ext cx="7377684" cy="4464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A2E296-26EF-E247-AE9E-84A41704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52" y="1173957"/>
            <a:ext cx="7578725" cy="889000"/>
          </a:xfrm>
          <a:prstGeom prst="rect">
            <a:avLst/>
          </a:prstGeom>
        </p:spPr>
      </p:pic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5136CC35-E280-7748-9650-D73B0F79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01" y="2409826"/>
            <a:ext cx="2400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60410-65E6-804A-BBF1-B546138F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07" y="1138284"/>
            <a:ext cx="10515600" cy="4351338"/>
          </a:xfrm>
        </p:spPr>
        <p:txBody>
          <a:bodyPr/>
          <a:lstStyle/>
          <a:p>
            <a:r>
              <a:rPr lang="en" altLang="zh-CN" dirty="0" err="1"/>
              <a:t>ProtoNCE</a:t>
            </a:r>
            <a:r>
              <a:rPr lang="en" altLang="zh-CN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的部分推导过程：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D892190-CC4F-4041-8447-75C45BE1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-61912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61AD49-1A50-744A-B685-569DC4AE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18" y="5726974"/>
            <a:ext cx="8661400" cy="1016000"/>
          </a:xfrm>
          <a:prstGeom prst="rect">
            <a:avLst/>
          </a:prstGeom>
        </p:spPr>
      </p:pic>
      <p:pic>
        <p:nvPicPr>
          <p:cNvPr id="8" name="图片 7" descr="文本&#10;&#10;低可信度描述已自动生成">
            <a:extLst>
              <a:ext uri="{FF2B5EF4-FFF2-40B4-BE49-F238E27FC236}">
                <a16:creationId xmlns:a16="http://schemas.microsoft.com/office/drawing/2014/main" id="{341301C5-4940-FB45-8517-A2641C55B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4441147"/>
            <a:ext cx="2400300" cy="889000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7308B2D1-5327-D34C-B655-EBFD20C5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4" y="1716380"/>
            <a:ext cx="6565900" cy="939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B1DA59-6F6C-0447-BD18-3597D034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1565" y="3068488"/>
            <a:ext cx="6899866" cy="706913"/>
          </a:xfrm>
          <a:prstGeom prst="rect">
            <a:avLst/>
          </a:prstGeom>
        </p:spPr>
      </p:pic>
      <p:pic>
        <p:nvPicPr>
          <p:cNvPr id="14" name="图片 13" descr="文本, 信件&#10;&#10;描述已自动生成">
            <a:extLst>
              <a:ext uri="{FF2B5EF4-FFF2-40B4-BE49-F238E27FC236}">
                <a16:creationId xmlns:a16="http://schemas.microsoft.com/office/drawing/2014/main" id="{AFE84F1E-E0BA-384E-B089-561F4E474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012753"/>
            <a:ext cx="5689600" cy="787400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D6E43D1B-6C7C-AB41-84DD-D897573FD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44" y="4911303"/>
            <a:ext cx="3162300" cy="914400"/>
          </a:xfrm>
          <a:prstGeom prst="rect">
            <a:avLst/>
          </a:prstGeom>
        </p:spPr>
      </p:pic>
      <p:pic>
        <p:nvPicPr>
          <p:cNvPr id="18" name="图片 17" descr="文本, 信件&#10;&#10;描述已自动生成">
            <a:extLst>
              <a:ext uri="{FF2B5EF4-FFF2-40B4-BE49-F238E27FC236}">
                <a16:creationId xmlns:a16="http://schemas.microsoft.com/office/drawing/2014/main" id="{1351635E-A112-6D49-93A0-BCCBADFBCF6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0455" y="870823"/>
            <a:ext cx="6718300" cy="1727200"/>
          </a:xfrm>
          <a:prstGeom prst="rect">
            <a:avLst/>
          </a:prstGeom>
        </p:spPr>
      </p:pic>
      <p:pic>
        <p:nvPicPr>
          <p:cNvPr id="20" name="图片 19" descr="文本&#10;&#10;描述已自动生成">
            <a:extLst>
              <a:ext uri="{FF2B5EF4-FFF2-40B4-BE49-F238E27FC236}">
                <a16:creationId xmlns:a16="http://schemas.microsoft.com/office/drawing/2014/main" id="{DF18BB81-8120-C944-B7C7-4FDD4A0CF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96" y="2687509"/>
            <a:ext cx="5016500" cy="647700"/>
          </a:xfrm>
          <a:prstGeom prst="rect">
            <a:avLst/>
          </a:prstGeom>
        </p:spPr>
      </p:pic>
      <p:pic>
        <p:nvPicPr>
          <p:cNvPr id="22" name="图片 21" descr="图片包含 文本&#10;&#10;描述已自动生成">
            <a:extLst>
              <a:ext uri="{FF2B5EF4-FFF2-40B4-BE49-F238E27FC236}">
                <a16:creationId xmlns:a16="http://schemas.microsoft.com/office/drawing/2014/main" id="{552D4ABD-AB5A-6448-9EEC-07B815380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5955" y="3461073"/>
            <a:ext cx="5892800" cy="774700"/>
          </a:xfrm>
          <a:prstGeom prst="rect">
            <a:avLst/>
          </a:prstGeom>
        </p:spPr>
      </p:pic>
      <p:pic>
        <p:nvPicPr>
          <p:cNvPr id="24" name="图片 23" descr="图片包含 文本&#10;&#10;描述已自动生成">
            <a:extLst>
              <a:ext uri="{FF2B5EF4-FFF2-40B4-BE49-F238E27FC236}">
                <a16:creationId xmlns:a16="http://schemas.microsoft.com/office/drawing/2014/main" id="{99342376-A646-194B-B333-D3E8675CB0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75" y="4577526"/>
            <a:ext cx="463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4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5894F-F18A-DC41-878D-BA39432B4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263651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文章模型的附加分析：</a:t>
            </a:r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135615-2F5B-2D42-981F-38CC794F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-61912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DDFBFA67-06E6-8B41-812E-7A6199C4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2" y="2490056"/>
            <a:ext cx="8269641" cy="3871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7D03A4-3065-F643-9CDC-D47949D5519B}"/>
              </a:ext>
            </a:extLst>
          </p:cNvPr>
          <p:cNvSpPr txBox="1"/>
          <p:nvPr/>
        </p:nvSpPr>
        <p:spPr>
          <a:xfrm>
            <a:off x="1750219" y="1797330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互信息分析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3250A9-A8D1-F142-B617-C844C0EBC8B6}"/>
              </a:ext>
            </a:extLst>
          </p:cNvPr>
          <p:cNvSpPr txBox="1"/>
          <p:nvPr/>
        </p:nvSpPr>
        <p:spPr>
          <a:xfrm>
            <a:off x="4800600" y="1281411"/>
            <a:ext cx="7128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NimbusRomNo9L"/>
              </a:rPr>
              <a:t>最小化</a:t>
            </a:r>
            <a:r>
              <a:rPr lang="en-US" altLang="zh-CN" sz="1800" dirty="0" err="1">
                <a:effectLst/>
                <a:latin typeface="NimbusRomNo9L"/>
              </a:rPr>
              <a:t>protoloss</a:t>
            </a:r>
            <a:r>
              <a:rPr lang="zh-CN" altLang="en-US" sz="1800" dirty="0">
                <a:effectLst/>
                <a:latin typeface="NimbusRomNo9L"/>
              </a:rPr>
              <a:t>相当于最大化</a:t>
            </a:r>
            <a:r>
              <a:rPr lang="en-US" altLang="zh-CN" sz="1800" dirty="0">
                <a:effectLst/>
                <a:latin typeface="NimbusRomNo9L"/>
              </a:rPr>
              <a:t>V</a:t>
            </a:r>
            <a:r>
              <a:rPr lang="zh-CN" altLang="en-US" sz="1800" dirty="0">
                <a:effectLst/>
                <a:latin typeface="NimbusRomNo9L"/>
              </a:rPr>
              <a:t>与所有</a:t>
            </a:r>
            <a:r>
              <a:rPr lang="en" altLang="zh-CN" dirty="0"/>
              <a:t>prototypes {V ′, C1, ..., CM } </a:t>
            </a:r>
            <a:r>
              <a:rPr lang="zh-CN" altLang="en" dirty="0"/>
              <a:t>之间</a:t>
            </a:r>
            <a:r>
              <a:rPr lang="zh-CN" altLang="en-US" dirty="0"/>
              <a:t>的互信息。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95E50F-CBBA-EC44-948E-729A2CAC3861}"/>
              </a:ext>
            </a:extLst>
          </p:cNvPr>
          <p:cNvSpPr txBox="1"/>
          <p:nvPr/>
        </p:nvSpPr>
        <p:spPr>
          <a:xfrm>
            <a:off x="9110223" y="2567844"/>
            <a:ext cx="297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右边：</a:t>
            </a:r>
            <a:r>
              <a:rPr kumimoji="1" lang="en-US" altLang="zh-CN" dirty="0"/>
              <a:t>ImageNet</a:t>
            </a:r>
            <a:r>
              <a:rPr kumimoji="1" lang="zh-CN" altLang="en-US" dirty="0"/>
              <a:t>数据集中</a:t>
            </a:r>
            <a:r>
              <a:rPr kumimoji="1" lang="en-US" altLang="zh-CN" dirty="0"/>
              <a:t>instance/prototypes</a:t>
            </a:r>
            <a:r>
              <a:rPr kumimoji="1" lang="zh-CN" altLang="en-US" dirty="0"/>
              <a:t>的特征与类别标签之间的互信息</a:t>
            </a:r>
          </a:p>
        </p:txBody>
      </p:sp>
    </p:spTree>
    <p:extLst>
      <p:ext uri="{BB962C8B-B14F-4D97-AF65-F5344CB8AC3E}">
        <p14:creationId xmlns:p14="http://schemas.microsoft.com/office/powerpoint/2010/main" val="13759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8E62D-3EFA-274A-BFED-E9A3B561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实验结果：</a:t>
            </a:r>
            <a:r>
              <a:rPr lang="zh-CN" altLang="en-US" b="1" dirty="0"/>
              <a:t>少样本迁移学习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F9D3C3C-3664-D34A-BF4B-F54CA616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380417D0-3130-594C-B0D3-F4B0F471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860550"/>
            <a:ext cx="10706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F695-A37E-A24A-8628-38FFFBA0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1" y="0"/>
            <a:ext cx="2254468" cy="4887310"/>
          </a:xfrm>
        </p:spPr>
        <p:txBody>
          <a:bodyPr>
            <a:noAutofit/>
          </a:bodyPr>
          <a:lstStyle/>
          <a:p>
            <a:r>
              <a:rPr lang="en" altLang="zh-CN" sz="2400" dirty="0"/>
              <a:t>Prototypical Contrastive Learning of Unsupervised</a:t>
            </a:r>
            <a:r>
              <a:rPr lang="zh-CN" altLang="en-US" sz="2400" dirty="0"/>
              <a:t> </a:t>
            </a:r>
            <a:r>
              <a:rPr lang="en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(ICLR</a:t>
            </a:r>
            <a:r>
              <a:rPr lang="zh-CN" altLang="en-US" sz="2400" dirty="0"/>
              <a:t> </a:t>
            </a:r>
            <a:r>
              <a:rPr lang="en-US" altLang="zh-CN" sz="2400" dirty="0"/>
              <a:t>2021)</a:t>
            </a:r>
            <a:endParaRPr kumimoji="1" lang="zh-CN" altLang="en-US" sz="2400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7EA312A9-38D4-5140-B43B-458437B2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039" y="0"/>
            <a:ext cx="10546961" cy="6858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F54E2C-9C7F-5744-9324-105C850D411B}"/>
              </a:ext>
            </a:extLst>
          </p:cNvPr>
          <p:cNvSpPr txBox="1"/>
          <p:nvPr/>
        </p:nvSpPr>
        <p:spPr>
          <a:xfrm>
            <a:off x="110360" y="4729655"/>
            <a:ext cx="186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实验结果：</a:t>
            </a:r>
            <a:endParaRPr lang="en-US" altLang="zh-CN" b="1" dirty="0"/>
          </a:p>
          <a:p>
            <a:r>
              <a:rPr lang="zh-CN" altLang="en-US" b="1" dirty="0"/>
              <a:t>半监督学习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212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58E693AA-FBA9-2647-9356-E5B47642E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510" y="1230919"/>
            <a:ext cx="8150882" cy="5561994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811BFCE-A96C-A342-AA9F-AC1B8AF4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09" y="-94644"/>
            <a:ext cx="10515600" cy="1325563"/>
          </a:xfrm>
        </p:spPr>
        <p:txBody>
          <a:bodyPr/>
          <a:lstStyle/>
          <a:p>
            <a:r>
              <a:rPr lang="en" altLang="zh-CN" dirty="0"/>
              <a:t>Prototypical Contrastive Learning of Unsupervised</a:t>
            </a:r>
            <a:r>
              <a:rPr lang="zh-CN" altLang="en-US" dirty="0"/>
              <a:t> </a:t>
            </a:r>
            <a:r>
              <a:rPr lang="en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(ICLR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42A47-E0A5-2244-BD6B-1C2324BB4E30}"/>
              </a:ext>
            </a:extLst>
          </p:cNvPr>
          <p:cNvSpPr txBox="1"/>
          <p:nvPr/>
        </p:nvSpPr>
        <p:spPr>
          <a:xfrm>
            <a:off x="173421" y="2506717"/>
            <a:ext cx="2885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dirty="0"/>
              <a:t>实验结果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/>
              <a:t>IMAGE CLASSIFICATION BENCHMARKS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3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86E22B7D-BF9F-2A41-9CF2-17F79BD1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44" y="2094400"/>
            <a:ext cx="10515600" cy="2840763"/>
          </a:xfr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AA55F03-6138-FD4A-B278-1C7E99D0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4F2280-07AE-7247-9EA9-37A268547582}"/>
              </a:ext>
            </a:extLst>
          </p:cNvPr>
          <p:cNvSpPr txBox="1"/>
          <p:nvPr/>
        </p:nvSpPr>
        <p:spPr>
          <a:xfrm>
            <a:off x="2024198" y="1534696"/>
            <a:ext cx="690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我们的方法得到的表征使用</a:t>
            </a:r>
            <a:r>
              <a:rPr kumimoji="1" lang="en-US" altLang="zh-CN" dirty="0"/>
              <a:t>KNN</a:t>
            </a:r>
            <a:r>
              <a:rPr kumimoji="1" lang="zh-CN" altLang="en-US" dirty="0"/>
              <a:t>分类，得到的分类正确率也最高</a:t>
            </a:r>
          </a:p>
        </p:txBody>
      </p:sp>
    </p:spTree>
    <p:extLst>
      <p:ext uri="{BB962C8B-B14F-4D97-AF65-F5344CB8AC3E}">
        <p14:creationId xmlns:p14="http://schemas.microsoft.com/office/powerpoint/2010/main" val="262233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D23E7-9CB5-0E4F-ADC5-D85A76AB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FCB41-F5D0-0947-AD90-5F6B8621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194"/>
            <a:ext cx="10515600" cy="558780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3200" dirty="0"/>
              <a:t>2</a:t>
            </a:r>
            <a:r>
              <a:rPr kumimoji="1" lang="zh-CN" altLang="en-US" sz="3200" dirty="0"/>
              <a:t>、自监督学习向对比学习的进化：</a:t>
            </a:r>
            <a:endParaRPr kumimoji="1" lang="en-US" altLang="zh-CN" sz="3200" dirty="0"/>
          </a:p>
          <a:p>
            <a:pPr>
              <a:lnSpc>
                <a:spcPct val="110000"/>
              </a:lnSpc>
            </a:pPr>
            <a:r>
              <a:rPr kumimoji="1" lang="zh-CN" altLang="en-US" sz="3200" dirty="0"/>
              <a:t>基于背景的辅助任务</a:t>
            </a:r>
            <a:endParaRPr kumimoji="1" lang="en-US" altLang="zh-CN" sz="3200" dirty="0"/>
          </a:p>
          <a:p>
            <a:pPr lvl="1">
              <a:lnSpc>
                <a:spcPct val="110000"/>
              </a:lnSpc>
            </a:pPr>
            <a:r>
              <a:rPr kumimoji="1" lang="en-US" altLang="zh-CN" sz="2800" dirty="0"/>
              <a:t>CV</a:t>
            </a:r>
            <a:r>
              <a:rPr kumimoji="1" lang="zh-CN" altLang="en-US" sz="2800" dirty="0"/>
              <a:t>领域：</a:t>
            </a:r>
            <a:endParaRPr kumimoji="1" lang="en-US" altLang="zh-CN" sz="2800" dirty="0"/>
          </a:p>
          <a:p>
            <a:pPr lvl="2">
              <a:lnSpc>
                <a:spcPct val="110000"/>
              </a:lnSpc>
            </a:pPr>
            <a:r>
              <a:rPr kumimoji="1" lang="zh-CN" altLang="en-US" sz="2400" dirty="0"/>
              <a:t>预测部分之间的位置关系。</a:t>
            </a:r>
            <a:endParaRPr kumimoji="1" lang="en-US" altLang="zh-CN" sz="2400" dirty="0"/>
          </a:p>
          <a:p>
            <a:pPr lvl="2">
              <a:lnSpc>
                <a:spcPct val="110000"/>
              </a:lnSpc>
            </a:pPr>
            <a:r>
              <a:rPr kumimoji="1" lang="zh-CN" altLang="en-US" sz="2400" dirty="0"/>
              <a:t>生成图片中被抠掉的部分。</a:t>
            </a:r>
            <a:endParaRPr kumimoji="1" lang="en-US" altLang="zh-CN" sz="2400" dirty="0"/>
          </a:p>
          <a:p>
            <a:pPr lvl="1">
              <a:lnSpc>
                <a:spcPct val="110000"/>
              </a:lnSpc>
            </a:pPr>
            <a:r>
              <a:rPr kumimoji="1" lang="en-US" altLang="zh-CN" sz="2800" dirty="0"/>
              <a:t>NLP</a:t>
            </a:r>
            <a:r>
              <a:rPr kumimoji="1" lang="zh-CN" altLang="en-US" sz="2800" dirty="0"/>
              <a:t>领域：？</a:t>
            </a:r>
            <a:endParaRPr kumimoji="1" lang="en-US" altLang="zh-CN" sz="2800" dirty="0"/>
          </a:p>
          <a:p>
            <a:pPr lvl="1"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zh-CN" altLang="en-US" sz="3200" dirty="0"/>
              <a:t>基于时序的辅助任务</a:t>
            </a:r>
            <a:endParaRPr kumimoji="1" lang="en-US" altLang="zh-CN" sz="3200" dirty="0"/>
          </a:p>
          <a:p>
            <a:pPr lvl="1">
              <a:lnSpc>
                <a:spcPct val="110000"/>
              </a:lnSpc>
            </a:pPr>
            <a:r>
              <a:rPr kumimoji="1" lang="en-US" altLang="zh-CN" sz="2800" dirty="0"/>
              <a:t>CV</a:t>
            </a:r>
            <a:r>
              <a:rPr kumimoji="1" lang="zh-CN" altLang="en-US" sz="2800" dirty="0"/>
              <a:t>领域：</a:t>
            </a:r>
            <a:endParaRPr kumimoji="1" lang="en-US" altLang="zh-CN" sz="2800" dirty="0"/>
          </a:p>
          <a:p>
            <a:pPr lvl="2">
              <a:lnSpc>
                <a:spcPct val="110000"/>
              </a:lnSpc>
            </a:pPr>
            <a:r>
              <a:rPr kumimoji="1" lang="zh-CN" altLang="en-US" sz="2400" dirty="0"/>
              <a:t>判断视频帧的前后顺序</a:t>
            </a:r>
            <a:endParaRPr kumimoji="1" lang="en-US" altLang="zh-CN" sz="2400" dirty="0"/>
          </a:p>
          <a:p>
            <a:pPr lvl="2">
              <a:lnSpc>
                <a:spcPct val="110000"/>
              </a:lnSpc>
            </a:pPr>
            <a:r>
              <a:rPr kumimoji="1" lang="zh-CN" altLang="en-US" sz="2400" dirty="0"/>
              <a:t>判断是不是临近帧</a:t>
            </a:r>
            <a:endParaRPr kumimoji="1" lang="en-US" altLang="zh-CN" sz="2400" dirty="0"/>
          </a:p>
          <a:p>
            <a:pPr lvl="2">
              <a:lnSpc>
                <a:spcPct val="110000"/>
              </a:lnSpc>
            </a:pPr>
            <a:r>
              <a:rPr kumimoji="1" lang="zh-CN" altLang="en-US" sz="2400" dirty="0"/>
              <a:t>因果判断</a:t>
            </a:r>
            <a:endParaRPr kumimoji="1" lang="en-US" altLang="zh-CN" sz="2400" dirty="0"/>
          </a:p>
          <a:p>
            <a:pPr lvl="1">
              <a:lnSpc>
                <a:spcPct val="110000"/>
              </a:lnSpc>
            </a:pPr>
            <a:r>
              <a:rPr kumimoji="1" lang="en-US" altLang="zh-CN" sz="2800" dirty="0"/>
              <a:t>NLP</a:t>
            </a:r>
            <a:r>
              <a:rPr kumimoji="1" lang="zh-CN" altLang="en-US" sz="2800" dirty="0"/>
              <a:t>领域：？</a:t>
            </a:r>
            <a:endParaRPr kumimoji="1" lang="en-US" altLang="zh-CN" sz="2800" dirty="0"/>
          </a:p>
          <a:p>
            <a:pPr lvl="1"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zh-CN" altLang="en-US" sz="3200" dirty="0"/>
              <a:t>基于对比学习</a:t>
            </a:r>
            <a:endParaRPr kumimoji="1" lang="en-US" altLang="zh-CN" sz="3200" dirty="0"/>
          </a:p>
          <a:p>
            <a:pPr lvl="1">
              <a:lnSpc>
                <a:spcPct val="110000"/>
              </a:lnSpc>
            </a:pPr>
            <a:r>
              <a:rPr kumimoji="1" lang="zh-CN" altLang="en-US" sz="2800" dirty="0"/>
              <a:t>为什么要用对比学习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51E535-8B85-874D-B930-9747D3C58BCE}"/>
              </a:ext>
            </a:extLst>
          </p:cNvPr>
          <p:cNvSpPr txBox="1"/>
          <p:nvPr/>
        </p:nvSpPr>
        <p:spPr>
          <a:xfrm>
            <a:off x="5094891" y="2469634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把图像从灰度图恢复成一个彩色图。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图片旋转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270F31-3E51-F74A-8FDE-55015A3B6925}"/>
              </a:ext>
            </a:extLst>
          </p:cNvPr>
          <p:cNvSpPr txBox="1"/>
          <p:nvPr/>
        </p:nvSpPr>
        <p:spPr>
          <a:xfrm>
            <a:off x="6096000" y="6211668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https://ankeshanand.com/blog/2020/01/26/contrative-self-supervised-learning.html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1FC8E5-8B4D-AA42-86B0-3FDA4334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08" y="3327864"/>
            <a:ext cx="5232837" cy="26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4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50DA2FDC-8C6D-9344-9455-B3CF9CE9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9828"/>
            <a:ext cx="10807700" cy="29337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C435DB2-F9CC-DC40-9469-9F369419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0A08F7-D41A-3B4F-9A3D-B5850B9A37A0}"/>
              </a:ext>
            </a:extLst>
          </p:cNvPr>
          <p:cNvSpPr txBox="1"/>
          <p:nvPr/>
        </p:nvSpPr>
        <p:spPr>
          <a:xfrm>
            <a:off x="838200" y="4343221"/>
            <a:ext cx="4650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想调研</a:t>
            </a:r>
            <a:r>
              <a:rPr lang="en-US" altLang="zh-CN" dirty="0"/>
              <a:t>k-means</a:t>
            </a:r>
            <a:r>
              <a:rPr lang="zh-CN" altLang="en-US" dirty="0"/>
              <a:t>聚类的效果。计算了</a:t>
            </a:r>
            <a:r>
              <a:rPr lang="en" altLang="zh-CN" dirty="0" err="1"/>
              <a:t>clusterings</a:t>
            </a:r>
            <a:r>
              <a:rPr lang="en" altLang="zh-CN" dirty="0"/>
              <a:t> </a:t>
            </a:r>
            <a:r>
              <a:rPr lang="zh-CN" altLang="en" dirty="0"/>
              <a:t>与</a:t>
            </a:r>
            <a:r>
              <a:rPr lang="en" altLang="zh-CN" dirty="0"/>
              <a:t>ground-truth labels </a:t>
            </a:r>
            <a:r>
              <a:rPr lang="zh-CN" altLang="en" dirty="0"/>
              <a:t>之间</a:t>
            </a:r>
            <a:r>
              <a:rPr lang="zh-CN" altLang="en-US" dirty="0"/>
              <a:t>的</a:t>
            </a:r>
            <a:r>
              <a:rPr lang="en" altLang="zh-CN" dirty="0"/>
              <a:t>mutual information score</a:t>
            </a:r>
            <a:r>
              <a:rPr lang="zh-CN" altLang="en" dirty="0"/>
              <a:t>互信息</a:t>
            </a:r>
            <a:r>
              <a:rPr lang="zh-CN" altLang="en-US" dirty="0"/>
              <a:t>。</a:t>
            </a:r>
            <a:r>
              <a:rPr lang="en" altLang="zh-CN" dirty="0"/>
              <a:t> </a:t>
            </a:r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2D2E2495-DBD5-5841-85AA-54300588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410" y="3924300"/>
            <a:ext cx="4650988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18078-9EFC-DE43-8F3A-74569E723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目标检测</a:t>
            </a:r>
            <a:endParaRPr kumimoji="1"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43C6FA13-AE4E-264F-BA6D-890E8F84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33" y="2292350"/>
            <a:ext cx="8788400" cy="22733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88F52F8-9E39-FD48-8127-58D5442B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918D16-F52A-0E4D-9DCC-CEEAA77E7A3B}"/>
              </a:ext>
            </a:extLst>
          </p:cNvPr>
          <p:cNvSpPr txBox="1"/>
          <p:nvPr/>
        </p:nvSpPr>
        <p:spPr>
          <a:xfrm>
            <a:off x="1395247" y="4874500"/>
            <a:ext cx="97667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进一步评估了目标检测学习表征的泛化能力。我们在 </a:t>
            </a:r>
            <a:r>
              <a:rPr lang="en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VOC07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或 </a:t>
            </a:r>
            <a:r>
              <a:rPr lang="en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VOC07 + 12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上训练了一个更快的 </a:t>
            </a:r>
            <a:r>
              <a:rPr lang="en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R-CNN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模型，并在 </a:t>
            </a:r>
            <a:r>
              <a:rPr lang="en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VOC07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的测试集上进行了评估。如下所示，</a:t>
            </a:r>
            <a:r>
              <a:rPr lang="en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PCL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实质上缩小了自监督方法和监督方法之间的差距，他们之间只有 </a:t>
            </a:r>
            <a:r>
              <a:rPr lang="en-US" altLang="zh-CN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1% </a:t>
            </a:r>
            <a:r>
              <a:rPr lang="zh-CN" altLang="en-US" sz="24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的差异。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2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EE20B5-825B-1A47-99F4-F9E65093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791" y="1154860"/>
            <a:ext cx="7492012" cy="570314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7BB4100-2E15-3E44-B6A6-1E746D01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2058A9-670D-1746-9A74-E3E1F5C65BD6}"/>
              </a:ext>
            </a:extLst>
          </p:cNvPr>
          <p:cNvSpPr txBox="1"/>
          <p:nvPr/>
        </p:nvSpPr>
        <p:spPr>
          <a:xfrm>
            <a:off x="0" y="2128345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实验结果：</a:t>
            </a:r>
            <a:endParaRPr kumimoji="1" lang="en-US" altLang="zh-CN" sz="2800" dirty="0"/>
          </a:p>
          <a:p>
            <a:r>
              <a:rPr lang="zh-CN" altLang="en-US" sz="2800" dirty="0"/>
              <a:t>学到的表征是什么样子的？</a:t>
            </a:r>
            <a:endParaRPr kumimoji="1"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551558-8B6A-8542-8828-8A2A84E4F458}"/>
              </a:ext>
            </a:extLst>
          </p:cNvPr>
          <p:cNvSpPr txBox="1"/>
          <p:nvPr/>
        </p:nvSpPr>
        <p:spPr>
          <a:xfrm>
            <a:off x="181304" y="3392488"/>
            <a:ext cx="33186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PCL </a:t>
            </a:r>
            <a:r>
              <a:rPr lang="zh-CN" altLang="en-US" sz="2800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学习的表示方法可以将来自同一类的图像聚在一起。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690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2AA1-D6A4-4A48-A0DB-4AE3AE4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-15766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2800" dirty="0"/>
              <a:t>Prototypical Contrastive Learning of Unsupervised</a:t>
            </a:r>
            <a:r>
              <a:rPr lang="zh-CN" altLang="en-US" sz="2800" dirty="0"/>
              <a:t> </a:t>
            </a:r>
            <a:r>
              <a:rPr lang="en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(ICLR</a:t>
            </a:r>
            <a:r>
              <a:rPr lang="zh-CN" altLang="en-US" sz="2800" dirty="0"/>
              <a:t> </a:t>
            </a:r>
            <a:r>
              <a:rPr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326FA-AE3C-5343-8662-7D9ED4B6E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3" y="1216819"/>
            <a:ext cx="10515600" cy="4351338"/>
          </a:xfrm>
        </p:spPr>
        <p:txBody>
          <a:bodyPr/>
          <a:lstStyle/>
          <a:p>
            <a:r>
              <a:rPr lang="zh-CN" altLang="en" dirty="0"/>
              <a:t>实验结果</a:t>
            </a:r>
            <a:r>
              <a:rPr lang="zh-CN" altLang="en-US" dirty="0"/>
              <a:t>：</a:t>
            </a:r>
            <a:r>
              <a:rPr lang="en" altLang="zh-CN" dirty="0"/>
              <a:t>Visualization of randomly chosen clusters generated by PCL </a:t>
            </a:r>
          </a:p>
          <a:p>
            <a:endParaRPr kumimoji="1" lang="zh-CN" altLang="en-US" dirty="0"/>
          </a:p>
        </p:txBody>
      </p:sp>
      <p:pic>
        <p:nvPicPr>
          <p:cNvPr id="5" name="图片 4" descr="许多照片放在一起&#10;&#10;描述已自动生成">
            <a:extLst>
              <a:ext uri="{FF2B5EF4-FFF2-40B4-BE49-F238E27FC236}">
                <a16:creationId xmlns:a16="http://schemas.microsoft.com/office/drawing/2014/main" id="{EF0EE029-8154-9741-B8DB-912B7F17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2253989"/>
            <a:ext cx="5081970" cy="3842805"/>
          </a:xfrm>
          <a:prstGeom prst="rect">
            <a:avLst/>
          </a:prstGeom>
        </p:spPr>
      </p:pic>
      <p:pic>
        <p:nvPicPr>
          <p:cNvPr id="7" name="图片 6" descr="许多照片放在一起&#10;&#10;描述已自动生成">
            <a:extLst>
              <a:ext uri="{FF2B5EF4-FFF2-40B4-BE49-F238E27FC236}">
                <a16:creationId xmlns:a16="http://schemas.microsoft.com/office/drawing/2014/main" id="{092D8B84-5701-7A41-8B88-8456B32EA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3" y="1964532"/>
            <a:ext cx="4610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5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C63B3-7FA4-1648-BDA9-2301E5C5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20"/>
            <a:ext cx="10515600" cy="1325563"/>
          </a:xfrm>
        </p:spPr>
        <p:txBody>
          <a:bodyPr/>
          <a:lstStyle/>
          <a:p>
            <a:r>
              <a:rPr kumimoji="1" lang="en" altLang="zh-CN" dirty="0"/>
              <a:t>Support-set bottlenecks for video-text representation learning</a:t>
            </a:r>
            <a:r>
              <a:rPr kumimoji="1" lang="en-US" altLang="zh-CN" dirty="0"/>
              <a:t>(ICLR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6D728-9878-0F40-B7C7-C4D0951E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" dirty="0"/>
              <a:t>作者</a:t>
            </a:r>
            <a:r>
              <a:rPr lang="zh-CN" altLang="en-US" dirty="0"/>
              <a:t>：</a:t>
            </a:r>
            <a:r>
              <a:rPr lang="en" altLang="zh-CN" dirty="0"/>
              <a:t>Mandela Patrick∗, Po-Yao Huang∗, Florian </a:t>
            </a:r>
            <a:r>
              <a:rPr lang="en" altLang="zh-CN" dirty="0" err="1"/>
              <a:t>Metze</a:t>
            </a:r>
            <a:r>
              <a:rPr lang="en" altLang="zh-CN" dirty="0"/>
              <a:t> &amp; Andrea </a:t>
            </a:r>
            <a:r>
              <a:rPr lang="en" altLang="zh-CN" dirty="0" err="1"/>
              <a:t>Vedaldi</a:t>
            </a:r>
            <a:r>
              <a:rPr lang="en" altLang="zh-CN" dirty="0"/>
              <a:t> </a:t>
            </a:r>
          </a:p>
          <a:p>
            <a:r>
              <a:rPr kumimoji="1" lang="zh-CN" altLang="en-US" dirty="0"/>
              <a:t>机构：</a:t>
            </a:r>
            <a:r>
              <a:rPr lang="en" altLang="zh-CN" dirty="0"/>
              <a:t> Facebook AI </a:t>
            </a:r>
          </a:p>
          <a:p>
            <a:r>
              <a:rPr lang="zh-CN" altLang="en-US" dirty="0"/>
              <a:t>领域：视频</a:t>
            </a:r>
            <a:r>
              <a:rPr lang="en-US" altLang="zh-CN" dirty="0"/>
              <a:t>+</a:t>
            </a:r>
            <a:r>
              <a:rPr lang="zh-CN" altLang="en-US" dirty="0"/>
              <a:t>文本</a:t>
            </a:r>
            <a:endParaRPr lang="en" altLang="zh-CN" dirty="0"/>
          </a:p>
          <a:p>
            <a:r>
              <a:rPr lang="zh-CN" altLang="en" dirty="0"/>
              <a:t>动机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过去的工作：已知相关的实例，就增加他们之间的相似性；剩下的就让其相离非常远。</a:t>
            </a:r>
            <a:endParaRPr lang="en" altLang="zh-CN" dirty="0"/>
          </a:p>
          <a:p>
            <a:pPr marL="457200" lvl="1" indent="0">
              <a:buNone/>
            </a:pPr>
            <a:endParaRPr lang="en" altLang="zh-CN" dirty="0"/>
          </a:p>
          <a:p>
            <a:pPr marL="457200" lvl="1" indent="0">
              <a:buNone/>
            </a:pPr>
            <a:endParaRPr lang="en" altLang="zh-CN" dirty="0"/>
          </a:p>
          <a:p>
            <a:pPr lvl="1"/>
            <a:r>
              <a:rPr lang="zh-CN" altLang="en" dirty="0"/>
              <a:t>强行</a:t>
            </a:r>
            <a:r>
              <a:rPr lang="zh-CN" altLang="en-US" dirty="0"/>
              <a:t>要求语义相关的（</a:t>
            </a:r>
            <a:r>
              <a:rPr lang="en" altLang="zh-CN" dirty="0"/>
              <a:t>semantically equivalent</a:t>
            </a:r>
            <a:r>
              <a:rPr lang="en-US" altLang="zh-CN" dirty="0"/>
              <a:t>/related</a:t>
            </a:r>
            <a:r>
              <a:rPr lang="zh-CN" altLang="en-US" dirty="0"/>
              <a:t>）样本富有不同表达（</a:t>
            </a:r>
            <a:r>
              <a:rPr lang="en" altLang="zh-CN" dirty="0"/>
              <a:t>different</a:t>
            </a:r>
            <a:r>
              <a:rPr lang="en-US" altLang="zh-CN" dirty="0"/>
              <a:t>/</a:t>
            </a:r>
            <a:r>
              <a:rPr lang="en" altLang="zh-CN" dirty="0"/>
              <a:t>dissimilar  representations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" dirty="0"/>
              <a:t>我们</a:t>
            </a:r>
            <a:r>
              <a:rPr lang="zh-CN" altLang="en-US" dirty="0"/>
              <a:t>的目的：</a:t>
            </a:r>
            <a:r>
              <a:rPr lang="en" altLang="zh-CN" dirty="0"/>
              <a:t> push these related samples together </a:t>
            </a:r>
          </a:p>
          <a:p>
            <a:endParaRPr kumimoji="1" lang="zh-CN" altLang="en-US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1E5C6B3E-26E9-A74C-9B71-32E7C7A0B5CF}"/>
              </a:ext>
            </a:extLst>
          </p:cNvPr>
          <p:cNvSpPr/>
          <p:nvPr/>
        </p:nvSpPr>
        <p:spPr>
          <a:xfrm>
            <a:off x="4712091" y="4040181"/>
            <a:ext cx="871538" cy="883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BFF47E-0328-9C4D-9643-B5CCA1DC8B26}"/>
              </a:ext>
            </a:extLst>
          </p:cNvPr>
          <p:cNvSpPr txBox="1"/>
          <p:nvPr/>
        </p:nvSpPr>
        <p:spPr>
          <a:xfrm>
            <a:off x="5583629" y="4040181"/>
            <a:ext cx="5960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后半句过于严格。</a:t>
            </a:r>
            <a:endParaRPr kumimoji="1" lang="en-US" altLang="zh-CN" sz="2000" dirty="0"/>
          </a:p>
          <a:p>
            <a:r>
              <a:rPr kumimoji="1" lang="zh-CN" altLang="en-US" sz="2000" dirty="0"/>
              <a:t>比如：视觉上相似的视频；</a:t>
            </a:r>
            <a:r>
              <a:rPr kumimoji="1" lang="en-US" altLang="zh-CN" sz="2000" dirty="0"/>
              <a:t>caption</a:t>
            </a:r>
            <a:r>
              <a:rPr kumimoji="1" lang="zh-CN" altLang="en-US" sz="2000" dirty="0"/>
              <a:t>一致的视频。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35F6872D-1241-824D-AC3E-9D4FBBDE9892}"/>
              </a:ext>
            </a:extLst>
          </p:cNvPr>
          <p:cNvSpPr/>
          <p:nvPr/>
        </p:nvSpPr>
        <p:spPr>
          <a:xfrm>
            <a:off x="4892076" y="5417887"/>
            <a:ext cx="668729" cy="6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88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82836-DEBE-D740-93D5-48FD8DFA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CN" sz="2800" dirty="0"/>
              <a:t>Support-set bottlenecks for video-text representation learning</a:t>
            </a:r>
            <a:r>
              <a:rPr kumimoji="1" lang="en-US" altLang="zh-CN" sz="2800" dirty="0"/>
              <a:t>(ICLR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2021)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149C3-E1F5-8E47-9B25-C6F21375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125333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Method</a:t>
            </a:r>
            <a:r>
              <a:rPr kumimoji="1" lang="zh-CN" altLang="en-US" dirty="0"/>
              <a:t>概括</a:t>
            </a:r>
            <a:r>
              <a:rPr kumimoji="1" lang="en-US" altLang="zh-CN" dirty="0"/>
              <a:t>: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都有其对应的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samples.</a:t>
            </a:r>
          </a:p>
          <a:p>
            <a:pPr lvl="1"/>
            <a:r>
              <a:rPr kumimoji="1" lang="zh-CN" altLang="en-US" dirty="0"/>
              <a:t>对比过程：对每一段视频的表达，拉近它对应的文本的表达，拉远除此以外所有的文本表达。</a:t>
            </a:r>
            <a:endParaRPr kumimoji="1" lang="en-US" altLang="zh-CN" dirty="0"/>
          </a:p>
          <a:p>
            <a:pPr lvl="1"/>
            <a:r>
              <a:rPr lang="zh-CN" altLang="en-US" dirty="0"/>
              <a:t>生成过程：由</a:t>
            </a:r>
            <a:r>
              <a:rPr kumimoji="1" lang="zh-CN" altLang="en-US" dirty="0"/>
              <a:t>其他</a:t>
            </a:r>
            <a:r>
              <a:rPr lang="en" altLang="zh-CN" dirty="0"/>
              <a:t>support samples </a:t>
            </a:r>
            <a:r>
              <a:rPr lang="zh-CN" altLang="en" dirty="0"/>
              <a:t>的</a:t>
            </a:r>
            <a:r>
              <a:rPr lang="en" altLang="zh-CN" dirty="0"/>
              <a:t>visual representations </a:t>
            </a:r>
            <a:r>
              <a:rPr lang="zh-CN" altLang="en" dirty="0"/>
              <a:t>来加权</a:t>
            </a:r>
            <a:r>
              <a:rPr lang="zh-CN" altLang="en-US" dirty="0"/>
              <a:t>得到的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的</a:t>
            </a:r>
            <a:r>
              <a:rPr lang="en" altLang="zh-CN" dirty="0"/>
              <a:t>caption</a:t>
            </a:r>
            <a:r>
              <a:rPr lang="zh-CN" altLang="en-US" dirty="0"/>
              <a:t>。</a:t>
            </a:r>
            <a:endParaRPr lang="en" altLang="zh-CN" dirty="0"/>
          </a:p>
          <a:p>
            <a:pPr lvl="1"/>
            <a:endParaRPr kumimoji="1" lang="en" altLang="zh-CN" dirty="0"/>
          </a:p>
          <a:p>
            <a:endParaRPr kumimoji="1" lang="en" altLang="zh-CN" dirty="0"/>
          </a:p>
          <a:p>
            <a:pPr lvl="2"/>
            <a:endParaRPr kumimoji="1" lang="zh-CN" altLang="en-US" dirty="0"/>
          </a:p>
        </p:txBody>
      </p:sp>
      <p:pic>
        <p:nvPicPr>
          <p:cNvPr id="5" name="图片 4" descr="图形用户界面, 应用程序, Word&#10;&#10;描述已自动生成">
            <a:extLst>
              <a:ext uri="{FF2B5EF4-FFF2-40B4-BE49-F238E27FC236}">
                <a16:creationId xmlns:a16="http://schemas.microsoft.com/office/drawing/2014/main" id="{9A09EEC2-DA52-1942-8F20-C36782464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37"/>
          <a:stretch/>
        </p:blipFill>
        <p:spPr>
          <a:xfrm>
            <a:off x="-16839" y="3643312"/>
            <a:ext cx="1220883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7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95211-B630-1443-BB7E-699B1718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CN" sz="2800" dirty="0"/>
              <a:t>Support-set bottlenecks for video-text representation learning</a:t>
            </a:r>
            <a:r>
              <a:rPr kumimoji="1" lang="en-US" altLang="zh-CN" sz="2800" dirty="0"/>
              <a:t>(ICLR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DE3C7599-25C1-094C-B15F-64BD18667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6511"/>
          <a:stretch/>
        </p:blipFill>
        <p:spPr>
          <a:xfrm>
            <a:off x="522287" y="1682353"/>
            <a:ext cx="7848722" cy="448706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870B61-3549-564E-93E3-AD2E3846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9346" y="1006474"/>
            <a:ext cx="9842500" cy="1003300"/>
          </a:xfrm>
          <a:prstGeom prst="rect">
            <a:avLst/>
          </a:prstGeom>
        </p:spPr>
      </p:pic>
      <p:pic>
        <p:nvPicPr>
          <p:cNvPr id="11" name="图片 10" descr="图片包含 图示&#10;&#10;描述已自动生成">
            <a:extLst>
              <a:ext uri="{FF2B5EF4-FFF2-40B4-BE49-F238E27FC236}">
                <a16:creationId xmlns:a16="http://schemas.microsoft.com/office/drawing/2014/main" id="{32B8143C-84A2-D445-B83B-3792D9B953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521"/>
          <a:stretch/>
        </p:blipFill>
        <p:spPr>
          <a:xfrm>
            <a:off x="5001138" y="5782119"/>
            <a:ext cx="7219108" cy="7746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E39624-EE07-8648-82B6-DF987E9540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62" r="498"/>
          <a:stretch/>
        </p:blipFill>
        <p:spPr>
          <a:xfrm>
            <a:off x="8850375" y="3165774"/>
            <a:ext cx="3212196" cy="3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5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7FE1A-26EC-EB46-94B9-74A15F3C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70" y="204952"/>
            <a:ext cx="10515600" cy="1325563"/>
          </a:xfrm>
        </p:spPr>
        <p:txBody>
          <a:bodyPr/>
          <a:lstStyle/>
          <a:p>
            <a:r>
              <a:rPr kumimoji="1" lang="en" altLang="zh-CN" dirty="0"/>
              <a:t>Support-set bottlenecks for video-text representation learning</a:t>
            </a:r>
            <a:r>
              <a:rPr kumimoji="1" lang="en-US" altLang="zh-CN" dirty="0"/>
              <a:t>(ICLR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2021)</a:t>
            </a:r>
            <a:endParaRPr kumimoji="1" lang="zh-CN" altLang="en-US" dirty="0"/>
          </a:p>
        </p:txBody>
      </p:sp>
      <p:pic>
        <p:nvPicPr>
          <p:cNvPr id="9" name="内容占位符 8" descr="图形用户界面&#10;&#10;描述已自动生成">
            <a:extLst>
              <a:ext uri="{FF2B5EF4-FFF2-40B4-BE49-F238E27FC236}">
                <a16:creationId xmlns:a16="http://schemas.microsoft.com/office/drawing/2014/main" id="{FF79C0C6-4C7F-DB44-8266-5D787957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91" y="1147062"/>
            <a:ext cx="6101254" cy="5710938"/>
          </a:xfr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C92938F2-79D3-8842-8D38-DE014C7BD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89" t="23521" b="1386"/>
          <a:stretch/>
        </p:blipFill>
        <p:spPr>
          <a:xfrm>
            <a:off x="6166680" y="2244554"/>
            <a:ext cx="3754161" cy="7605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D86592-7AEE-0143-94A3-E9464240A65F}"/>
              </a:ext>
            </a:extLst>
          </p:cNvPr>
          <p:cNvSpPr txBox="1"/>
          <p:nvPr/>
        </p:nvSpPr>
        <p:spPr>
          <a:xfrm>
            <a:off x="5754272" y="1598223"/>
            <a:ext cx="643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在</a:t>
            </a:r>
            <a:r>
              <a:rPr lang="en" altLang="zh-CN" sz="2400" dirty="0"/>
              <a:t>cross-captioning</a:t>
            </a:r>
            <a:r>
              <a:rPr lang="zh-CN" altLang="en" sz="2400" dirty="0"/>
              <a:t>阶段</a:t>
            </a:r>
            <a:r>
              <a:rPr lang="zh-CN" altLang="en-US" sz="2400" dirty="0"/>
              <a:t>的</a:t>
            </a:r>
            <a:r>
              <a:rPr lang="en-US" altLang="zh-CN" sz="2400" dirty="0"/>
              <a:t>attention</a:t>
            </a:r>
            <a:r>
              <a:rPr lang="zh-CN" altLang="en-US" sz="2400" dirty="0"/>
              <a:t>的设置：</a:t>
            </a:r>
            <a:r>
              <a:rPr lang="en" altLang="zh-CN" sz="2400" dirty="0"/>
              <a:t> </a:t>
            </a:r>
          </a:p>
          <a:p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4BADA1-37D6-5041-BDBC-04E260342FE0}"/>
              </a:ext>
            </a:extLst>
          </p:cNvPr>
          <p:cNvSpPr txBox="1"/>
          <p:nvPr/>
        </p:nvSpPr>
        <p:spPr>
          <a:xfrm>
            <a:off x="5754272" y="3556337"/>
            <a:ext cx="6101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" altLang="zh-CN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Idenity</a:t>
            </a:r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captioning (Si = {</a:t>
            </a:r>
            <a:r>
              <a:rPr lang="en" altLang="zh-CN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(2). Full support (Si = {1, . . . , B})</a:t>
            </a:r>
          </a:p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Hybrid captioning </a:t>
            </a:r>
          </a:p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Cross-captioning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= {j ̸= </a:t>
            </a:r>
            <a:r>
              <a:rPr lang="en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96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3087F-AB91-924E-9CB1-5304F07B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0" y="-804042"/>
            <a:ext cx="5814575" cy="3487957"/>
          </a:xfrm>
        </p:spPr>
        <p:txBody>
          <a:bodyPr>
            <a:normAutofit/>
          </a:bodyPr>
          <a:lstStyle/>
          <a:p>
            <a:r>
              <a:rPr kumimoji="1" lang="en" altLang="zh-CN" sz="3600" dirty="0"/>
              <a:t>Support-set bottlenecks for video-text representation learning</a:t>
            </a:r>
            <a:r>
              <a:rPr kumimoji="1" lang="en-US" altLang="zh-CN" sz="3600" dirty="0"/>
              <a:t>(ICLR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2021)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23218-29CA-7345-9BB0-2A5A39AA4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6" y="2125387"/>
            <a:ext cx="6255757" cy="4351338"/>
          </a:xfrm>
        </p:spPr>
        <p:txBody>
          <a:bodyPr/>
          <a:lstStyle/>
          <a:p>
            <a:r>
              <a:rPr kumimoji="1" lang="zh-CN" altLang="en-US" dirty="0"/>
              <a:t>实验结果：总体结果</a:t>
            </a:r>
            <a:r>
              <a:rPr kumimoji="1" lang="en-US" altLang="zh-CN" dirty="0" err="1"/>
              <a:t>retrivel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55872DFB-68BC-D046-9750-3C3A85F3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40" y="2902"/>
            <a:ext cx="5579390" cy="6858000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E70F4D77-0145-B64F-8831-E19D24F7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70" y="3277638"/>
            <a:ext cx="6208693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57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2552F-DF9C-9345-8165-6507B25C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0"/>
            <a:ext cx="3970283" cy="3216166"/>
          </a:xfrm>
        </p:spPr>
        <p:txBody>
          <a:bodyPr>
            <a:normAutofit/>
          </a:bodyPr>
          <a:lstStyle/>
          <a:p>
            <a:r>
              <a:rPr kumimoji="1" lang="en" altLang="zh-CN" sz="3600" dirty="0"/>
              <a:t>Support-set bottlenecks for video-text representation learning</a:t>
            </a:r>
            <a:r>
              <a:rPr kumimoji="1" lang="en-US" altLang="zh-CN" sz="3600" dirty="0"/>
              <a:t>(ICLR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2021)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339DC-1B0B-B94A-8264-FE10850A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07" y="331379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实验结果：消融实验</a:t>
            </a:r>
          </a:p>
        </p:txBody>
      </p:sp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BAAEB551-AAEC-D444-B264-249EAE75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7632"/>
            <a:ext cx="8077200" cy="6807200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891DAFB0-A540-194C-851B-0A8DF14B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1" y="3891017"/>
            <a:ext cx="3367026" cy="2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7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C29BD-53FB-2848-97A1-CA6E7B81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7A6B6-C0B1-5647-8160-874BAD8E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5508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、对比学习现状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zh-CN" altLang="en-US" b="1" dirty="0"/>
              <a:t> </a:t>
            </a:r>
            <a:r>
              <a:rPr lang="en" altLang="zh-CN" b="1" dirty="0"/>
              <a:t> </a:t>
            </a:r>
          </a:p>
          <a:p>
            <a:pPr marL="0" indent="0">
              <a:buNone/>
            </a:pPr>
            <a:r>
              <a:rPr lang="en" altLang="zh-CN" b="1" dirty="0"/>
              <a:t>	Yann </a:t>
            </a:r>
            <a:r>
              <a:rPr lang="zh-CN" altLang="en-US" b="1" dirty="0"/>
              <a:t>在 </a:t>
            </a:r>
            <a:r>
              <a:rPr lang="en" altLang="zh-CN" b="1" dirty="0"/>
              <a:t>AAAI </a:t>
            </a:r>
            <a:r>
              <a:rPr lang="zh-CN" altLang="en-US" b="1" dirty="0"/>
              <a:t>上讲 </a:t>
            </a:r>
            <a:r>
              <a:rPr lang="en" altLang="zh-CN" b="1" dirty="0"/>
              <a:t>self-supervised learning </a:t>
            </a:r>
            <a:r>
              <a:rPr lang="zh-CN" altLang="en-US" b="1" dirty="0"/>
              <a:t>是未来</a:t>
            </a:r>
            <a:endParaRPr lang="en-US" altLang="zh-CN" b="1" dirty="0"/>
          </a:p>
          <a:p>
            <a:pPr marL="0" indent="0">
              <a:buNone/>
            </a:pPr>
            <a:r>
              <a:rPr kumimoji="1" lang="en-US" altLang="zh-CN" b="1" dirty="0"/>
              <a:t>	</a:t>
            </a:r>
            <a:r>
              <a:rPr kumimoji="1" lang="zh-CN" altLang="en-US" b="1" dirty="0"/>
              <a:t>较热模型：</a:t>
            </a:r>
            <a:r>
              <a:rPr lang="en" altLang="zh-CN" dirty="0" err="1"/>
              <a:t>MoCo</a:t>
            </a:r>
            <a:r>
              <a:rPr lang="zh-CN" altLang="en-US" dirty="0"/>
              <a:t>，</a:t>
            </a:r>
            <a:r>
              <a:rPr lang="en" altLang="zh-CN" dirty="0" err="1"/>
              <a:t>MoCo</a:t>
            </a:r>
            <a:r>
              <a:rPr lang="en-US" altLang="zh-CN" dirty="0"/>
              <a:t>-2</a:t>
            </a:r>
            <a:r>
              <a:rPr lang="en" altLang="zh-CN" dirty="0"/>
              <a:t>, </a:t>
            </a:r>
            <a:r>
              <a:rPr lang="en" altLang="zh-CN" dirty="0" err="1"/>
              <a:t>SimCLR</a:t>
            </a:r>
            <a:r>
              <a:rPr lang="en" altLang="zh-CN" dirty="0"/>
              <a:t> </a:t>
            </a:r>
            <a:r>
              <a:rPr lang="zh-CN" altLang="en-US" dirty="0"/>
              <a:t>，</a:t>
            </a:r>
            <a:r>
              <a:rPr lang="en" altLang="zh-CN" dirty="0"/>
              <a:t> </a:t>
            </a:r>
            <a:r>
              <a:rPr lang="en" altLang="zh-CN" dirty="0" err="1"/>
              <a:t>SimCLR</a:t>
            </a:r>
            <a:r>
              <a:rPr lang="en-US" altLang="zh-CN" dirty="0"/>
              <a:t>-2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图片 4" descr="手机截图图男人的照片上写着字&#10;&#10;描述已自动生成">
            <a:extLst>
              <a:ext uri="{FF2B5EF4-FFF2-40B4-BE49-F238E27FC236}">
                <a16:creationId xmlns:a16="http://schemas.microsoft.com/office/drawing/2014/main" id="{55B76322-5562-624A-AA7F-9D626381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033588"/>
            <a:ext cx="9271000" cy="271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852023-5EF2-7449-AB6D-AE5EA19845A8}"/>
              </a:ext>
            </a:extLst>
          </p:cNvPr>
          <p:cNvSpPr txBox="1"/>
          <p:nvPr/>
        </p:nvSpPr>
        <p:spPr>
          <a:xfrm>
            <a:off x="6089780" y="6169709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https://www.bilibili.com/video/BV1V7411573v?from=search&amp;seid=6091030177151621676&amp;spm_id_from=333.337.0.0</a:t>
            </a:r>
          </a:p>
        </p:txBody>
      </p:sp>
    </p:spTree>
    <p:extLst>
      <p:ext uri="{BB962C8B-B14F-4D97-AF65-F5344CB8AC3E}">
        <p14:creationId xmlns:p14="http://schemas.microsoft.com/office/powerpoint/2010/main" val="1424654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028E5-691B-BA44-A8F0-AB579C22F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710"/>
            <a:ext cx="3418490" cy="51080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" sz="2000" dirty="0"/>
              <a:t>关于</a:t>
            </a:r>
            <a:r>
              <a:rPr lang="zh-CN" altLang="en-US" sz="2000" dirty="0"/>
              <a:t>这个</a:t>
            </a:r>
            <a:r>
              <a:rPr lang="en-US" altLang="zh-CN" sz="2000" dirty="0"/>
              <a:t>support-set</a:t>
            </a:r>
            <a:r>
              <a:rPr lang="zh-CN" altLang="en-US" sz="2000" dirty="0"/>
              <a:t>如何得到，文中有两段话涉及到：</a:t>
            </a:r>
            <a:endParaRPr lang="en" altLang="zh-CN" sz="2000" dirty="0"/>
          </a:p>
          <a:p>
            <a:pPr>
              <a:lnSpc>
                <a:spcPct val="120000"/>
              </a:lnSpc>
            </a:pPr>
            <a:r>
              <a:rPr lang="en" altLang="zh-CN" sz="2000" dirty="0"/>
              <a:t>For the cross-captioning objective, we modify this loss to condition the generation process on a weighted average of the embeddings of the </a:t>
            </a:r>
            <a:r>
              <a:rPr lang="en" altLang="zh-CN" sz="2000" i="1" dirty="0"/>
              <a:t>other </a:t>
            </a:r>
            <a:r>
              <a:rPr lang="en" altLang="zh-CN" sz="2000" dirty="0"/>
              <a:t>videos in the batch, which we call the </a:t>
            </a:r>
            <a:r>
              <a:rPr lang="en" altLang="zh-CN" sz="2000" i="1" dirty="0"/>
              <a:t>support-set</a:t>
            </a:r>
            <a:r>
              <a:rPr lang="en" altLang="zh-CN" sz="2000" dirty="0"/>
              <a:t>.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B8EEC1-716C-A94D-B829-80535DE6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CN" sz="2800" dirty="0"/>
              <a:t>Support-set bottlenecks for video-text representation learning</a:t>
            </a:r>
            <a:r>
              <a:rPr kumimoji="1" lang="en-US" altLang="zh-CN" sz="2800" dirty="0"/>
              <a:t>(ICLR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2021)</a:t>
            </a:r>
            <a:endParaRPr kumimoji="1" lang="zh-CN" altLang="en-US" sz="2800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F3744C81-0C9F-0140-90B7-386DCBB34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31"/>
          <a:stretch/>
        </p:blipFill>
        <p:spPr>
          <a:xfrm>
            <a:off x="4256690" y="1054838"/>
            <a:ext cx="7737806" cy="2911008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BA250071-13D8-9342-BD72-1A599A726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" t="75632" r="4544" b="-1651"/>
          <a:stretch/>
        </p:blipFill>
        <p:spPr>
          <a:xfrm>
            <a:off x="4557023" y="4001539"/>
            <a:ext cx="7573514" cy="19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0C0A0-E926-5B40-A70E-25709C9B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0" y="-281261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三个文章对比：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EECF65C-8979-6F4D-9BAD-37C8E3EFD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851767"/>
              </p:ext>
            </p:extLst>
          </p:nvPr>
        </p:nvGraphicFramePr>
        <p:xfrm>
          <a:off x="265113" y="777240"/>
          <a:ext cx="117348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280">
                  <a:extLst>
                    <a:ext uri="{9D8B030D-6E8A-4147-A177-3AD203B41FA5}">
                      <a16:colId xmlns:a16="http://schemas.microsoft.com/office/drawing/2014/main" val="2380292007"/>
                    </a:ext>
                  </a:extLst>
                </a:gridCol>
                <a:gridCol w="2088401">
                  <a:extLst>
                    <a:ext uri="{9D8B030D-6E8A-4147-A177-3AD203B41FA5}">
                      <a16:colId xmlns:a16="http://schemas.microsoft.com/office/drawing/2014/main" val="1703987888"/>
                    </a:ext>
                  </a:extLst>
                </a:gridCol>
                <a:gridCol w="3294199">
                  <a:extLst>
                    <a:ext uri="{9D8B030D-6E8A-4147-A177-3AD203B41FA5}">
                      <a16:colId xmlns:a16="http://schemas.microsoft.com/office/drawing/2014/main" val="3735484456"/>
                    </a:ext>
                  </a:extLst>
                </a:gridCol>
                <a:gridCol w="2626283">
                  <a:extLst>
                    <a:ext uri="{9D8B030D-6E8A-4147-A177-3AD203B41FA5}">
                      <a16:colId xmlns:a16="http://schemas.microsoft.com/office/drawing/2014/main" val="1197139585"/>
                    </a:ext>
                  </a:extLst>
                </a:gridCol>
                <a:gridCol w="2067637">
                  <a:extLst>
                    <a:ext uri="{9D8B030D-6E8A-4147-A177-3AD203B41FA5}">
                      <a16:colId xmlns:a16="http://schemas.microsoft.com/office/drawing/2014/main" val="1765419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正样本（怎么得到，个数）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负样本（怎么得到，个数）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57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dirty="0"/>
                        <a:t>Supervised Contrastive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同类样本映射后离当前锚点过远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、扩充同类正例样本作为该锚点的正例样本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、结合有监督和自监督两种方式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AutoAugment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RandAugment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SimAugment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Stacked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RandAugment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altLang="zh-CN" dirty="0"/>
                    </a:p>
                    <a:p>
                      <a:r>
                        <a:rPr lang="zh-CN" altLang="en-US" dirty="0"/>
                        <a:t>同类标签下的正例（</a:t>
                      </a:r>
                      <a:r>
                        <a:rPr lang="en-US" altLang="zh-CN" dirty="0"/>
                        <a:t>1-13</a:t>
                      </a:r>
                      <a:r>
                        <a:rPr lang="zh-CN" altLang="en-US" dirty="0"/>
                        <a:t>个）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非同类的扩充样本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36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Prototypical Contrastive Learning of Unsupervised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" altLang="zh-CN" sz="1800" dirty="0"/>
                        <a:t>Representations</a:t>
                      </a:r>
                      <a:r>
                        <a:rPr lang="zh-CN" altLang="en-US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语义上相似的样本在语义空间里却被强行拉开距离。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instance-wise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引入一个聚类形成的</a:t>
                      </a:r>
                      <a:r>
                        <a:rPr lang="en" altLang="zh-CN" sz="1800" dirty="0"/>
                        <a:t>prototype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K-means</a:t>
                      </a:r>
                      <a:r>
                        <a:rPr lang="zh-CN" altLang="en-US" dirty="0"/>
                        <a:t> 聚类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多个粗细粒度不同的</a:t>
                      </a:r>
                      <a:r>
                        <a:rPr lang="en" altLang="zh-CN" sz="1800" dirty="0"/>
                        <a:t>prototype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非同</a:t>
                      </a:r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" altLang="zh-CN" sz="1800" dirty="0"/>
                        <a:t>Support-set bottlenecks for video-text representation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dirty="0"/>
                        <a:t>强行</a:t>
                      </a:r>
                      <a:r>
                        <a:rPr lang="zh-CN" altLang="en-US" dirty="0"/>
                        <a:t>要求语义相关的样本富有不同表达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结合生成方式利用</a:t>
                      </a:r>
                      <a:r>
                        <a:rPr kumimoji="1" lang="en-US" altLang="zh-CN" dirty="0"/>
                        <a:t>support</a:t>
                      </a:r>
                      <a:r>
                        <a:rPr kumimoji="1" lang="zh-CN" altLang="en-US" dirty="0"/>
                        <a:t> </a:t>
                      </a:r>
                      <a:r>
                        <a:rPr kumimoji="1" lang="en-US" altLang="zh-CN" dirty="0"/>
                        <a:t>samples</a:t>
                      </a:r>
                      <a:r>
                        <a:rPr kumimoji="1" lang="zh-CN" altLang="en-US" dirty="0"/>
                        <a:t>来生成锚点</a:t>
                      </a:r>
                      <a:r>
                        <a:rPr kumimoji="1" lang="en-US" altLang="zh-CN" dirty="0"/>
                        <a:t>vector</a:t>
                      </a:r>
                      <a:endParaRPr lang="en-US" altLang="zh-C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一个</a:t>
                      </a:r>
                      <a:r>
                        <a:rPr lang="en-US" altLang="zh-CN" dirty="0"/>
                        <a:t>batch</a:t>
                      </a:r>
                      <a:r>
                        <a:rPr lang="zh-CN" altLang="en-US" dirty="0"/>
                        <a:t>中的其他实例就是（会进行</a:t>
                      </a:r>
                      <a:r>
                        <a:rPr lang="en-US" altLang="zh-CN" dirty="0"/>
                        <a:t>attention</a:t>
                      </a:r>
                      <a:r>
                        <a:rPr lang="zh-CN" altLang="en-US" dirty="0"/>
                        <a:t>加和）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64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622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D2B4A-32FB-7E42-8E40-F45A145B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对比学习目前刷到的一些改进方向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F7414-5427-2148-B64E-60BC38A40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对比学习的发展方向：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样本方面的改进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Loss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方面的改进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模型框架、方法的改进：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对比学习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有监督训练结合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对比学习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对抗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对比学习如何和大型预训练任务结合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其他：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用对比学习解决新问题、任务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引入知识</a:t>
            </a:r>
            <a:endParaRPr kumimoji="1"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有没有类比学习？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两篇文章是不是等同于同时类比和对比？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774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C53C5-5996-C747-B7B4-865D860D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-31279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模型框架、方法的改进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88B4FD-DA18-2F40-B16C-2D07F381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3" y="73780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" altLang="zh-CN" dirty="0"/>
              <a:t>Supervised Contrastive Learning </a:t>
            </a:r>
            <a:r>
              <a:rPr lang="en-US" altLang="zh-CN" dirty="0"/>
              <a:t>(NIPS</a:t>
            </a:r>
            <a:r>
              <a:rPr lang="zh-CN" altLang="en-US" dirty="0"/>
              <a:t> </a:t>
            </a:r>
            <a:r>
              <a:rPr lang="en-US" altLang="zh-CN" dirty="0"/>
              <a:t>2020)</a:t>
            </a:r>
            <a:endParaRPr lang="en" altLang="zh-CN" dirty="0"/>
          </a:p>
          <a:p>
            <a:r>
              <a:rPr lang="en" altLang="zh-CN" dirty="0"/>
              <a:t>Exploring Balanced Feature Spaces for Representation Learning</a:t>
            </a:r>
            <a:r>
              <a:rPr lang="en-US" altLang="zh-CN" dirty="0"/>
              <a:t>(ICLR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  <a:endParaRPr lang="en" altLang="zh-CN" dirty="0"/>
          </a:p>
          <a:p>
            <a:r>
              <a:rPr lang="en" altLang="zh-CN" dirty="0" err="1"/>
              <a:t>MiCE</a:t>
            </a:r>
            <a:r>
              <a:rPr lang="en" altLang="zh-CN" dirty="0"/>
              <a:t>: Mixture of Contrastive Experts for Unsupervised Image Clustering</a:t>
            </a:r>
            <a:r>
              <a:rPr lang="en-US" altLang="zh-CN" dirty="0"/>
              <a:t>(ICLR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</a:p>
          <a:p>
            <a:r>
              <a:rPr lang="en" altLang="zh-CN" dirty="0" err="1"/>
              <a:t>i</a:t>
            </a:r>
            <a:r>
              <a:rPr lang="en" altLang="zh-CN" dirty="0"/>
              <a:t>-Mix: A Strategy for Regularizing Contrastive Representation Learning</a:t>
            </a:r>
            <a:r>
              <a:rPr lang="en-US" altLang="zh-CN" dirty="0"/>
              <a:t>(ICLR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</a:p>
          <a:p>
            <a:r>
              <a:rPr lang="en" altLang="zh-CN" dirty="0"/>
              <a:t>PRE-TRAINING TEXT-TO-TEXT TRANSFORMERS FOR CONCEPT-CENTRIC COMMON SENSE </a:t>
            </a:r>
            <a:r>
              <a:rPr lang="zh-CN" altLang="en-US" dirty="0"/>
              <a:t>（</a:t>
            </a:r>
            <a:r>
              <a:rPr lang="en-US" altLang="zh-CN" dirty="0"/>
              <a:t>ICLR</a:t>
            </a:r>
            <a:r>
              <a:rPr lang="zh-CN" altLang="en-US" dirty="0"/>
              <a:t> </a:t>
            </a:r>
            <a:r>
              <a:rPr lang="en-US" altLang="zh-CN" dirty="0"/>
              <a:t>2021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" altLang="zh-CN" b="1" dirty="0"/>
              <a:t>Prototypical Contrastive Learning of Unsupervised Representations</a:t>
            </a:r>
          </a:p>
          <a:p>
            <a:pPr marL="0" indent="0">
              <a:buNone/>
            </a:pP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BCE289-EB3A-1A49-BA7D-0EAD7B9A9CFB}"/>
              </a:ext>
            </a:extLst>
          </p:cNvPr>
          <p:cNvSpPr txBox="1"/>
          <p:nvPr/>
        </p:nvSpPr>
        <p:spPr>
          <a:xfrm>
            <a:off x="874713" y="4403100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样本方面的改进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2D3A41-9DE8-2244-ABAC-91CD7A16E99E}"/>
              </a:ext>
            </a:extLst>
          </p:cNvPr>
          <p:cNvSpPr txBox="1"/>
          <p:nvPr/>
        </p:nvSpPr>
        <p:spPr>
          <a:xfrm>
            <a:off x="1032641" y="4969096"/>
            <a:ext cx="10515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Contrastive Learning with Hard Negative Samples</a:t>
            </a:r>
            <a:r>
              <a:rPr lang="en-US" altLang="zh-CN" b="1" dirty="0"/>
              <a:t>(ICLR</a:t>
            </a:r>
            <a:r>
              <a:rPr lang="zh-CN" altLang="en-US" b="1" dirty="0"/>
              <a:t> </a:t>
            </a:r>
            <a:r>
              <a:rPr lang="en-US" altLang="zh-CN" b="1" dirty="0"/>
              <a:t>2021)</a:t>
            </a:r>
          </a:p>
          <a:p>
            <a:r>
              <a:rPr lang="en" altLang="zh-CN" b="1" dirty="0"/>
              <a:t>Support-set bottlenecks for video-text representation learning</a:t>
            </a:r>
            <a:r>
              <a:rPr lang="zh-CN" altLang="en-US" b="1" dirty="0"/>
              <a:t>（</a:t>
            </a:r>
            <a:r>
              <a:rPr lang="en-US" altLang="zh-CN" b="1" dirty="0"/>
              <a:t>ICLR</a:t>
            </a:r>
            <a:r>
              <a:rPr lang="zh-CN" altLang="en-US" b="1" dirty="0"/>
              <a:t> </a:t>
            </a:r>
            <a:r>
              <a:rPr lang="en-US" altLang="zh-CN" b="1" dirty="0"/>
              <a:t>2021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" altLang="zh-CN" dirty="0"/>
              <a:t>Exploring Balanced Feature Spaces for Representation Learning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AD761A-C08D-6F46-8C53-8AD2E72496A4}"/>
              </a:ext>
            </a:extLst>
          </p:cNvPr>
          <p:cNvSpPr txBox="1"/>
          <p:nvPr/>
        </p:nvSpPr>
        <p:spPr>
          <a:xfrm>
            <a:off x="977187" y="5955072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方面的改进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2BC17-77EE-0440-9D77-996812F2C2CC}"/>
              </a:ext>
            </a:extLst>
          </p:cNvPr>
          <p:cNvSpPr txBox="1"/>
          <p:nvPr/>
        </p:nvSpPr>
        <p:spPr>
          <a:xfrm>
            <a:off x="1032641" y="6435190"/>
            <a:ext cx="853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Understanding Hard Negatives in Noise Contrastive Estimation</a:t>
            </a:r>
            <a:r>
              <a:rPr lang="en-US" altLang="zh-CN" b="1" dirty="0"/>
              <a:t>(NAACL</a:t>
            </a:r>
            <a:r>
              <a:rPr lang="zh-CN" altLang="en-US" b="1" dirty="0"/>
              <a:t> </a:t>
            </a:r>
            <a:r>
              <a:rPr lang="en-US" altLang="zh-CN" b="1" dirty="0"/>
              <a:t>2021)</a:t>
            </a:r>
            <a:endParaRPr lang="en" altLang="zh-CN" b="1" dirty="0"/>
          </a:p>
        </p:txBody>
      </p:sp>
    </p:spTree>
    <p:extLst>
      <p:ext uri="{BB962C8B-B14F-4D97-AF65-F5344CB8AC3E}">
        <p14:creationId xmlns:p14="http://schemas.microsoft.com/office/powerpoint/2010/main" val="341230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DD8E4-55FA-8F42-8AD0-666D3828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554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pic>
        <p:nvPicPr>
          <p:cNvPr id="5" name="内容占位符 4" descr="图片包含 表格&#10;&#10;描述已自动生成">
            <a:extLst>
              <a:ext uri="{FF2B5EF4-FFF2-40B4-BE49-F238E27FC236}">
                <a16:creationId xmlns:a16="http://schemas.microsoft.com/office/drawing/2014/main" id="{895D6961-5A73-A840-AFFA-8D668FA7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3072"/>
          <a:stretch/>
        </p:blipFill>
        <p:spPr>
          <a:xfrm>
            <a:off x="5397209" y="1237009"/>
            <a:ext cx="6480466" cy="4798366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A449F8-F998-4B47-B278-6AD864400118}"/>
              </a:ext>
            </a:extLst>
          </p:cNvPr>
          <p:cNvSpPr txBox="1"/>
          <p:nvPr/>
        </p:nvSpPr>
        <p:spPr>
          <a:xfrm>
            <a:off x="7436498" y="635942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https://zhuanlan.zhihu.com/p/346686467</a:t>
            </a:r>
          </a:p>
        </p:txBody>
      </p:sp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4F608D9F-9D5E-5D46-B5BB-66FFF136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60" y="1864921"/>
            <a:ext cx="4138474" cy="33504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15EFAD-5CC4-5246-A1AA-E072F615FF69}"/>
              </a:ext>
            </a:extLst>
          </p:cNvPr>
          <p:cNvSpPr txBox="1"/>
          <p:nvPr/>
        </p:nvSpPr>
        <p:spPr>
          <a:xfrm>
            <a:off x="838200" y="1096449"/>
            <a:ext cx="69979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、对比学习的基本元素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对比什么？</a:t>
            </a:r>
            <a:endParaRPr kumimoji="1" lang="en-US" altLang="zh-CN" sz="2400" dirty="0"/>
          </a:p>
          <a:p>
            <a:r>
              <a:rPr kumimoji="1" lang="en-US" altLang="zh-CN" sz="2400" dirty="0"/>
              <a:t>	</a:t>
            </a:r>
            <a:r>
              <a:rPr kumimoji="1" lang="zh-CN" altLang="en-US" sz="2400" dirty="0"/>
              <a:t>锚点、正例、负例</a:t>
            </a:r>
            <a:endParaRPr kumimoji="1" lang="en-US" altLang="zh-CN" sz="2400" dirty="0"/>
          </a:p>
          <a:p>
            <a:r>
              <a:rPr kumimoji="1" lang="zh-CN" altLang="en-US" sz="2400" dirty="0"/>
              <a:t>对比怎么衡量？</a:t>
            </a:r>
            <a:endParaRPr kumimoji="1" lang="en-US" altLang="zh-CN" sz="2400" dirty="0"/>
          </a:p>
          <a:p>
            <a:r>
              <a:rPr kumimoji="1" lang="en-US" altLang="zh-CN" sz="2400" dirty="0"/>
              <a:t>	</a:t>
            </a:r>
            <a:r>
              <a:rPr kumimoji="1" lang="zh-CN" altLang="en-US" sz="2400" dirty="0"/>
              <a:t>对比损失的构造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1925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B4070-6F91-D543-AE8A-0BFED748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1" y="13159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4</a:t>
            </a:r>
            <a:r>
              <a:rPr kumimoji="1" lang="zh-CN" altLang="en-US" dirty="0"/>
              <a:t>、对比学习的几个重要</a:t>
            </a:r>
            <a:r>
              <a:rPr kumimoji="1" lang="en-US" altLang="zh-CN" dirty="0"/>
              <a:t>loss</a:t>
            </a:r>
          </a:p>
          <a:p>
            <a:pPr marL="0" indent="0">
              <a:buNone/>
            </a:pPr>
            <a:r>
              <a:rPr lang="en-US" altLang="zh-CN" dirty="0"/>
              <a:t>	4.1</a:t>
            </a:r>
            <a:r>
              <a:rPr lang="zh-CN" altLang="en-US" dirty="0"/>
              <a:t> </a:t>
            </a:r>
            <a:r>
              <a:rPr lang="en" altLang="zh-CN" b="1" dirty="0"/>
              <a:t>Contrastive</a:t>
            </a:r>
            <a:r>
              <a:rPr lang="zh-CN" altLang="en-US" dirty="0"/>
              <a:t> </a:t>
            </a:r>
            <a:r>
              <a:rPr lang="en-US" altLang="zh-CN" b="1" dirty="0"/>
              <a:t>loss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引入弹性势能：正样本在距离锚点为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处弹性势能最小，负样本在距离锚点为</a:t>
            </a:r>
            <a:r>
              <a:rPr kumimoji="1" lang="en-US" altLang="zh-CN" dirty="0"/>
              <a:t>m</a:t>
            </a:r>
            <a:r>
              <a:rPr kumimoji="1" lang="zh-CN" altLang="en-US" dirty="0"/>
              <a:t>处弹性势能最小。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38E694D-3FD2-A94D-B34E-DF0BFBEB4621}"/>
              </a:ext>
            </a:extLst>
          </p:cNvPr>
          <p:cNvSpPr txBox="1">
            <a:spLocks/>
          </p:cNvSpPr>
          <p:nvPr/>
        </p:nvSpPr>
        <p:spPr>
          <a:xfrm>
            <a:off x="838200" y="-88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回顾对比学习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C897D9C-CAE7-2C4A-AC95-86B9A68F744E}"/>
              </a:ext>
            </a:extLst>
          </p:cNvPr>
          <p:cNvGrpSpPr/>
          <p:nvPr/>
        </p:nvGrpSpPr>
        <p:grpSpPr>
          <a:xfrm>
            <a:off x="1667314" y="3392488"/>
            <a:ext cx="8464173" cy="2725354"/>
            <a:chOff x="1535301" y="3497920"/>
            <a:chExt cx="8464173" cy="272535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5BC398-48F6-8143-B2BA-A0304486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301" y="5605354"/>
              <a:ext cx="6611752" cy="61792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5C04982-6456-164C-9C18-2EBCE417296F}"/>
                </a:ext>
              </a:extLst>
            </p:cNvPr>
            <p:cNvGrpSpPr/>
            <p:nvPr/>
          </p:nvGrpSpPr>
          <p:grpSpPr>
            <a:xfrm>
              <a:off x="1535301" y="3497920"/>
              <a:ext cx="8464173" cy="1984153"/>
              <a:chOff x="893303" y="2940371"/>
              <a:chExt cx="10185483" cy="2387659"/>
            </a:xfrm>
          </p:grpSpPr>
          <p:pic>
            <p:nvPicPr>
              <p:cNvPr id="6" name="图片 5" descr="图片包含 文本&#10;&#10;描述已自动生成">
                <a:extLst>
                  <a:ext uri="{FF2B5EF4-FFF2-40B4-BE49-F238E27FC236}">
                    <a16:creationId xmlns:a16="http://schemas.microsoft.com/office/drawing/2014/main" id="{7D8C865E-ED85-4242-9DA4-EA08E4E03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030" y="2940371"/>
                <a:ext cx="1481529" cy="751821"/>
              </a:xfrm>
              <a:prstGeom prst="rect">
                <a:avLst/>
              </a:prstGeom>
            </p:spPr>
          </p:pic>
          <p:pic>
            <p:nvPicPr>
              <p:cNvPr id="8" name="图片 7" descr="图片包含 文本&#10;&#10;描述已自动生成">
                <a:extLst>
                  <a:ext uri="{FF2B5EF4-FFF2-40B4-BE49-F238E27FC236}">
                    <a16:creationId xmlns:a16="http://schemas.microsoft.com/office/drawing/2014/main" id="{7C2B594D-6A10-B54F-8FFA-E2C1DD31FA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298"/>
              <a:stretch/>
            </p:blipFill>
            <p:spPr>
              <a:xfrm>
                <a:off x="2975287" y="3057060"/>
                <a:ext cx="3256627" cy="879619"/>
              </a:xfrm>
              <a:prstGeom prst="rect">
                <a:avLst/>
              </a:prstGeom>
            </p:spPr>
          </p:pic>
          <p:pic>
            <p:nvPicPr>
              <p:cNvPr id="10" name="图片 9" descr="图示&#10;&#10;低可信度描述已自动生成">
                <a:extLst>
                  <a:ext uri="{FF2B5EF4-FFF2-40B4-BE49-F238E27FC236}">
                    <a16:creationId xmlns:a16="http://schemas.microsoft.com/office/drawing/2014/main" id="{69CDE198-4EE4-8F49-8583-3F930CB4C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6642" y="2940371"/>
                <a:ext cx="1543801" cy="789852"/>
              </a:xfrm>
              <a:prstGeom prst="rect">
                <a:avLst/>
              </a:prstGeom>
            </p:spPr>
          </p:pic>
          <p:pic>
            <p:nvPicPr>
              <p:cNvPr id="14" name="图片 13" descr="文本&#10;&#10;描述已自动生成">
                <a:extLst>
                  <a:ext uri="{FF2B5EF4-FFF2-40B4-BE49-F238E27FC236}">
                    <a16:creationId xmlns:a16="http://schemas.microsoft.com/office/drawing/2014/main" id="{CF98425A-59C2-284E-B955-7E10A34CF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303" y="3855970"/>
                <a:ext cx="1830283" cy="589758"/>
              </a:xfrm>
              <a:prstGeom prst="rect">
                <a:avLst/>
              </a:prstGeom>
            </p:spPr>
          </p:pic>
          <p:pic>
            <p:nvPicPr>
              <p:cNvPr id="16" name="图片 15" descr="图示, 示意图&#10;&#10;描述已自动生成">
                <a:extLst>
                  <a:ext uri="{FF2B5EF4-FFF2-40B4-BE49-F238E27FC236}">
                    <a16:creationId xmlns:a16="http://schemas.microsoft.com/office/drawing/2014/main" id="{7BDFAA3D-D620-AB42-9BDE-DE26D8368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6414"/>
              <a:stretch/>
            </p:blipFill>
            <p:spPr>
              <a:xfrm>
                <a:off x="2723586" y="3757158"/>
                <a:ext cx="4211039" cy="858681"/>
              </a:xfrm>
              <a:prstGeom prst="rect">
                <a:avLst/>
              </a:prstGeom>
            </p:spPr>
          </p:pic>
          <p:pic>
            <p:nvPicPr>
              <p:cNvPr id="17" name="图片 16" descr="图示, 示意图&#10;&#10;描述已自动生成">
                <a:extLst>
                  <a:ext uri="{FF2B5EF4-FFF2-40B4-BE49-F238E27FC236}">
                    <a16:creationId xmlns:a16="http://schemas.microsoft.com/office/drawing/2014/main" id="{39DA11CA-5074-EB49-AD57-A23DBE838A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6414"/>
              <a:stretch/>
            </p:blipFill>
            <p:spPr>
              <a:xfrm>
                <a:off x="6867747" y="3646513"/>
                <a:ext cx="4211039" cy="85868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22EC58C-922F-1B4E-9AE7-4F79F82A8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3303" y="4667630"/>
                <a:ext cx="8204200" cy="660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295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29922-6196-DD40-81CB-DEDD2515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42" y="-26126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95150-5C1E-EF4D-8394-B928E084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36" y="922270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4.2</a:t>
            </a:r>
            <a:r>
              <a:rPr kumimoji="1" lang="zh-CN" altLang="en-US" sz="2400" dirty="0"/>
              <a:t>  </a:t>
            </a:r>
            <a:r>
              <a:rPr lang="en" altLang="zh-CN" sz="2400" b="1" dirty="0"/>
              <a:t>Triplet Loss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三元组</a:t>
            </a:r>
            <a:r>
              <a:rPr lang="en-US" altLang="zh-CN" sz="2400" b="1" dirty="0"/>
              <a:t>loss)</a:t>
            </a:r>
            <a:endParaRPr lang="en" altLang="zh-CN" sz="2400" b="1" dirty="0"/>
          </a:p>
          <a:p>
            <a:pPr marL="0" indent="0">
              <a:buNone/>
            </a:pPr>
            <a:r>
              <a:rPr lang="en" altLang="zh-CN" sz="2400" b="1" dirty="0"/>
              <a:t>	</a:t>
            </a:r>
            <a:r>
              <a:rPr lang="zh-CN" altLang="en" sz="2400" dirty="0"/>
              <a:t>锚点</a:t>
            </a:r>
            <a:r>
              <a:rPr lang="zh-CN" altLang="en-US" sz="2400" dirty="0"/>
              <a:t>、正例、负例表示为：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4.3</a:t>
            </a:r>
            <a:r>
              <a:rPr lang="zh-CN" altLang="en-US" sz="2400" dirty="0"/>
              <a:t>  </a:t>
            </a:r>
            <a:r>
              <a:rPr lang="en" altLang="zh-CN" sz="2400" b="1" dirty="0"/>
              <a:t>NCE Loss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" altLang="zh-CN" sz="2400" b="1" dirty="0"/>
              <a:t>Noise Contrastive Estimation</a:t>
            </a:r>
            <a:r>
              <a:rPr lang="en-US" altLang="zh-CN" sz="2400" b="1" dirty="0"/>
              <a:t>)</a:t>
            </a:r>
            <a:endParaRPr lang="en" altLang="zh-CN" sz="2400" b="1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952F8C2-D88B-5C44-A9B2-01F210A0A9B5}"/>
              </a:ext>
            </a:extLst>
          </p:cNvPr>
          <p:cNvGrpSpPr/>
          <p:nvPr/>
        </p:nvGrpSpPr>
        <p:grpSpPr>
          <a:xfrm>
            <a:off x="2535450" y="1187293"/>
            <a:ext cx="4821261" cy="1565971"/>
            <a:chOff x="1755774" y="1362967"/>
            <a:chExt cx="6420625" cy="2085453"/>
          </a:xfrm>
        </p:grpSpPr>
        <p:pic>
          <p:nvPicPr>
            <p:cNvPr id="5" name="图片 4" descr="图示&#10;&#10;中度可信度描述已自动生成">
              <a:extLst>
                <a:ext uri="{FF2B5EF4-FFF2-40B4-BE49-F238E27FC236}">
                  <a16:creationId xmlns:a16="http://schemas.microsoft.com/office/drawing/2014/main" id="{2EB679FD-B163-7842-8523-32549543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7350" y="1362967"/>
              <a:ext cx="2359148" cy="923925"/>
            </a:xfrm>
            <a:prstGeom prst="rect">
              <a:avLst/>
            </a:prstGeom>
          </p:spPr>
        </p:pic>
        <p:pic>
          <p:nvPicPr>
            <p:cNvPr id="7" name="图片 6" descr="文本&#10;&#10;中度可信度描述已自动生成">
              <a:extLst>
                <a:ext uri="{FF2B5EF4-FFF2-40B4-BE49-F238E27FC236}">
                  <a16:creationId xmlns:a16="http://schemas.microsoft.com/office/drawing/2014/main" id="{9483D254-2DB2-CB4F-8631-CC0E14EC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5774" y="1939230"/>
              <a:ext cx="4473737" cy="923924"/>
            </a:xfrm>
            <a:prstGeom prst="rect">
              <a:avLst/>
            </a:prstGeom>
          </p:spPr>
        </p:pic>
        <p:pic>
          <p:nvPicPr>
            <p:cNvPr id="9" name="图片 8" descr="图示&#10;&#10;描述已自动生成">
              <a:extLst>
                <a:ext uri="{FF2B5EF4-FFF2-40B4-BE49-F238E27FC236}">
                  <a16:creationId xmlns:a16="http://schemas.microsoft.com/office/drawing/2014/main" id="{A56ADEBC-574C-3146-9F9B-D276E98C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3101" y="2538935"/>
              <a:ext cx="6233298" cy="90948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7E04781-57D6-9740-8D4A-A9A36AD5224C}"/>
              </a:ext>
            </a:extLst>
          </p:cNvPr>
          <p:cNvSpPr txBox="1"/>
          <p:nvPr/>
        </p:nvSpPr>
        <p:spPr>
          <a:xfrm>
            <a:off x="5887142" y="68340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en" altLang="zh-CN" dirty="0"/>
              <a:t>Noise-contrastive estimation: A new estimation principle for unnormalized statistical models</a:t>
            </a:r>
            <a:r>
              <a:rPr lang="en-US" altLang="zh-CN" dirty="0"/>
              <a:t>》</a:t>
            </a:r>
          </a:p>
          <a:p>
            <a:endParaRPr lang="zh-CN" altLang="en-US" dirty="0"/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534A3D53-8895-D549-97B7-0FA60E5D9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350" y="3165407"/>
            <a:ext cx="5694361" cy="839876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3460B1AC-6087-4443-8E06-083858D933FB}"/>
              </a:ext>
            </a:extLst>
          </p:cNvPr>
          <p:cNvSpPr/>
          <p:nvPr/>
        </p:nvSpPr>
        <p:spPr>
          <a:xfrm rot="418334">
            <a:off x="5239516" y="3967602"/>
            <a:ext cx="639701" cy="409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33B451-B3EC-2C47-B2AD-64135577CAF3}"/>
              </a:ext>
            </a:extLst>
          </p:cNvPr>
          <p:cNvSpPr txBox="1"/>
          <p:nvPr/>
        </p:nvSpPr>
        <p:spPr>
          <a:xfrm>
            <a:off x="6017644" y="40455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计算过于繁琐</a:t>
            </a: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895C912-3865-294F-AA0F-9321B6F755A7}"/>
              </a:ext>
            </a:extLst>
          </p:cNvPr>
          <p:cNvSpPr/>
          <p:nvPr/>
        </p:nvSpPr>
        <p:spPr>
          <a:xfrm rot="20318559">
            <a:off x="7676648" y="3826906"/>
            <a:ext cx="978408" cy="3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52EFC6-C415-184C-AF1E-72D45338186A}"/>
              </a:ext>
            </a:extLst>
          </p:cNvPr>
          <p:cNvSpPr txBox="1"/>
          <p:nvPr/>
        </p:nvSpPr>
        <p:spPr>
          <a:xfrm>
            <a:off x="8744399" y="3295429"/>
            <a:ext cx="33406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因此最好我们只需要关注当前的某个样本对应的标签，而不考虑可能的别的标签，比如对于一张图片，当前的标签是“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6”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，就只考虑模型预测出的那个向量在“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6”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处输出的值。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966C24-2671-0B41-B7A1-59C4A7CD5224}"/>
              </a:ext>
            </a:extLst>
          </p:cNvPr>
          <p:cNvSpPr txBox="1"/>
          <p:nvPr/>
        </p:nvSpPr>
        <p:spPr>
          <a:xfrm>
            <a:off x="4509530" y="4682922"/>
            <a:ext cx="3346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导致模型输出向量的每一维度都变得越来越大。</a:t>
            </a:r>
            <a:endParaRPr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57D9606A-36D8-4C40-AF28-E49D1BAFC230}"/>
              </a:ext>
            </a:extLst>
          </p:cNvPr>
          <p:cNvSpPr/>
          <p:nvPr/>
        </p:nvSpPr>
        <p:spPr>
          <a:xfrm rot="10494428">
            <a:off x="7747398" y="4718917"/>
            <a:ext cx="955683" cy="320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 descr="图表, 图示&#10;&#10;中度可信度描述已自动生成">
            <a:extLst>
              <a:ext uri="{FF2B5EF4-FFF2-40B4-BE49-F238E27FC236}">
                <a16:creationId xmlns:a16="http://schemas.microsoft.com/office/drawing/2014/main" id="{9CF13307-6D04-1A46-8813-C3787F6C66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34683">
            <a:off x="6812177" y="5000402"/>
            <a:ext cx="3013940" cy="403853"/>
          </a:xfrm>
          <a:prstGeom prst="rect">
            <a:avLst/>
          </a:prstGeom>
        </p:spPr>
      </p:pic>
      <p:sp>
        <p:nvSpPr>
          <p:cNvPr id="27" name="右箭头 26">
            <a:extLst>
              <a:ext uri="{FF2B5EF4-FFF2-40B4-BE49-F238E27FC236}">
                <a16:creationId xmlns:a16="http://schemas.microsoft.com/office/drawing/2014/main" id="{A556AD3D-9EAA-DA48-B29F-2E7A91A505E0}"/>
              </a:ext>
            </a:extLst>
          </p:cNvPr>
          <p:cNvSpPr/>
          <p:nvPr/>
        </p:nvSpPr>
        <p:spPr>
          <a:xfrm rot="11020898">
            <a:off x="3227565" y="4759046"/>
            <a:ext cx="1053254" cy="297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76B674-3E9F-5743-8ACE-ACA90CEB8F2A}"/>
              </a:ext>
            </a:extLst>
          </p:cNvPr>
          <p:cNvSpPr txBox="1"/>
          <p:nvPr/>
        </p:nvSpPr>
        <p:spPr>
          <a:xfrm>
            <a:off x="1051077" y="4438872"/>
            <a:ext cx="2295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人工添加一些“负样本”</a:t>
            </a:r>
            <a:endParaRPr lang="zh-CN" altLang="en-US" sz="2400" dirty="0"/>
          </a:p>
        </p:txBody>
      </p:sp>
      <p:pic>
        <p:nvPicPr>
          <p:cNvPr id="32" name="图片 31" descr="图示&#10;&#10;描述已自动生成">
            <a:extLst>
              <a:ext uri="{FF2B5EF4-FFF2-40B4-BE49-F238E27FC236}">
                <a16:creationId xmlns:a16="http://schemas.microsoft.com/office/drawing/2014/main" id="{270E1D14-4158-AE4C-B4FC-1CCFF73D7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24" y="5668240"/>
            <a:ext cx="5207000" cy="87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F6EE7D63-37D8-2247-8495-F4384AAA7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869" y="5414336"/>
                <a:ext cx="4558711" cy="418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zh-CN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0" lang="zh-CN" altLang="zh-CN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-apple-system"/>
                      </a:rPr>
                      <m:t> </m:t>
                    </m:r>
                    <m:r>
                      <a:rPr kumimoji="0" lang="zh-CN" altLang="zh-CN" sz="19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rgbClr val="121212"/>
                    </a:solidFill>
                    <a:effectLst/>
                    <a:latin typeface="Arial" panose="020B0604020202020204" pitchFamily="34" charset="0"/>
                    <a:ea typeface="-apple-system"/>
                  </a:rPr>
                  <a:t>个正样本和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12121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rgbClr val="121212"/>
                    </a:solidFill>
                    <a:effectLst/>
                    <a:latin typeface="Arial" panose="020B0604020202020204" pitchFamily="34" charset="0"/>
                    <a:ea typeface="-apple-system"/>
                  </a:rPr>
                  <a:t>个负样本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F6EE7D63-37D8-2247-8495-F4384AAA7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869" y="5414336"/>
                <a:ext cx="4558711" cy="418513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utoShape 5" descr="[公式]">
            <a:extLst>
              <a:ext uri="{FF2B5EF4-FFF2-40B4-BE49-F238E27FC236}">
                <a16:creationId xmlns:a16="http://schemas.microsoft.com/office/drawing/2014/main" id="{525C5C93-73CA-5F44-B755-41628FDF6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6802" y="56451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AutoShape 6" descr="[公式]">
            <a:extLst>
              <a:ext uri="{FF2B5EF4-FFF2-40B4-BE49-F238E27FC236}">
                <a16:creationId xmlns:a16="http://schemas.microsoft.com/office/drawing/2014/main" id="{2FAD4E16-728F-8D41-A18A-4008E4B206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03677" y="56451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C8646079-85E6-4644-A81D-208DFB636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757" y="5912058"/>
            <a:ext cx="4741531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当负样本和正样本数量之比越大，那么NCE 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对于噪声分布的依赖程度也就越小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AutoShape 10" descr="[公式]">
            <a:extLst>
              <a:ext uri="{FF2B5EF4-FFF2-40B4-BE49-F238E27FC236}">
                <a16:creationId xmlns:a16="http://schemas.microsoft.com/office/drawing/2014/main" id="{C1693773-80E7-A342-9F0A-EAEC97A3C947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5993169" y="5779944"/>
            <a:ext cx="196161" cy="4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89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8038A-C7CA-9A4D-A966-8416190D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8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回顾对比学习</a:t>
            </a:r>
          </a:p>
        </p:txBody>
      </p:sp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FE88C4C7-6F4C-624E-97C3-E1B7C86ADE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56600" y="-555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[公式]">
            <a:extLst>
              <a:ext uri="{FF2B5EF4-FFF2-40B4-BE49-F238E27FC236}">
                <a16:creationId xmlns:a16="http://schemas.microsoft.com/office/drawing/2014/main" id="{D5E4B131-05C0-A24A-A06C-E2D29D21D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075775" y="-555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4A208F0-752F-CD43-AA11-5A022B9E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50" y="924033"/>
            <a:ext cx="11537731" cy="5571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4.4</a:t>
            </a:r>
            <a:r>
              <a:rPr lang="zh-CN" altLang="en-US" dirty="0"/>
              <a:t>  </a:t>
            </a:r>
            <a:r>
              <a:rPr lang="en" altLang="zh-CN" b="1" i="0" u="none" strike="noStrike" dirty="0" err="1">
                <a:solidFill>
                  <a:srgbClr val="121212"/>
                </a:solidFill>
                <a:effectLst/>
                <a:latin typeface="-apple-system"/>
              </a:rPr>
              <a:t>InfoNCE</a:t>
            </a:r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 Loss</a:t>
            </a:r>
            <a:r>
              <a:rPr lang="en-US" altLang="zh-CN" b="1" dirty="0"/>
              <a:t>(</a:t>
            </a:r>
            <a:r>
              <a:rPr lang="en" altLang="zh-CN" dirty="0"/>
              <a:t>Representation Learning with Contrastive Predictive Coding</a:t>
            </a:r>
            <a:r>
              <a:rPr lang="en-US" altLang="zh-CN" b="1" dirty="0"/>
              <a:t>)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4.5 </a:t>
            </a:r>
            <a:r>
              <a:rPr lang="zh-CN" altLang="en-US" dirty="0"/>
              <a:t>其他</a:t>
            </a:r>
            <a:r>
              <a:rPr lang="en" altLang="zh-CN" dirty="0"/>
              <a:t>loss:</a:t>
            </a:r>
            <a:br>
              <a:rPr lang="en" altLang="zh-CN" dirty="0"/>
            </a:br>
            <a:r>
              <a:rPr lang="en" altLang="zh-CN" dirty="0"/>
              <a:t>max-margin </a:t>
            </a:r>
            <a:r>
              <a:rPr lang="zh-CN" altLang="en" dirty="0"/>
              <a:t>、 </a:t>
            </a:r>
            <a:r>
              <a:rPr lang="en" altLang="zh-CN" dirty="0"/>
              <a:t>N-pairs</a:t>
            </a:r>
            <a:r>
              <a:rPr lang="zh-CN" altLang="en" dirty="0"/>
              <a:t>、</a:t>
            </a:r>
            <a:r>
              <a:rPr lang="en" altLang="zh-CN" dirty="0"/>
              <a:t>group-wise</a:t>
            </a:r>
            <a:r>
              <a:rPr lang="zh-CN" altLang="en-US" dirty="0"/>
              <a:t>、</a:t>
            </a:r>
            <a:r>
              <a:rPr lang="en" altLang="zh-CN" dirty="0" err="1"/>
              <a:t>InfoMax</a:t>
            </a:r>
            <a:r>
              <a:rPr lang="en" altLang="zh-CN" dirty="0"/>
              <a:t> 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511AB1-E863-F64D-B9F7-642D838D5251}"/>
              </a:ext>
            </a:extLst>
          </p:cNvPr>
          <p:cNvSpPr txBox="1"/>
          <p:nvPr/>
        </p:nvSpPr>
        <p:spPr>
          <a:xfrm>
            <a:off x="7825978" y="233402"/>
            <a:ext cx="1119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https://zhuanlan.zhihu.com/p/75517749</a:t>
            </a:r>
          </a:p>
        </p:txBody>
      </p:sp>
      <p:pic>
        <p:nvPicPr>
          <p:cNvPr id="14" name="图片 13" descr="手机屏幕截图&#10;&#10;中度可信度描述已自动生成">
            <a:extLst>
              <a:ext uri="{FF2B5EF4-FFF2-40B4-BE49-F238E27FC236}">
                <a16:creationId xmlns:a16="http://schemas.microsoft.com/office/drawing/2014/main" id="{C1D2211F-B49C-7943-B604-5809C389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8" y="2427585"/>
            <a:ext cx="5225638" cy="2822059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BF407F22-8767-3E49-BF7C-959182BE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16" y="2415204"/>
            <a:ext cx="5418455" cy="1022350"/>
          </a:xfrm>
          <a:prstGeom prst="rect">
            <a:avLst/>
          </a:prstGeom>
        </p:spPr>
      </p:pic>
      <p:pic>
        <p:nvPicPr>
          <p:cNvPr id="18" name="图片 17" descr="图表, 图示&#10;&#10;描述已自动生成">
            <a:extLst>
              <a:ext uri="{FF2B5EF4-FFF2-40B4-BE49-F238E27FC236}">
                <a16:creationId xmlns:a16="http://schemas.microsoft.com/office/drawing/2014/main" id="{582BFDFE-BDB6-114D-9AC1-C9D6ED91D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76" y="4274333"/>
            <a:ext cx="6387488" cy="1185307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8CCF7DC5-56B3-8C4B-8513-A3D065C8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656" y="1581356"/>
            <a:ext cx="6387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原文的目标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为了最大化互信息，即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AutoShape 7" descr="[公式]">
            <a:extLst>
              <a:ext uri="{FF2B5EF4-FFF2-40B4-BE49-F238E27FC236}">
                <a16:creationId xmlns:a16="http://schemas.microsoft.com/office/drawing/2014/main" id="{1C2ECEED-6136-7244-9493-3EF5B54EF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008C11-2590-334D-A99C-06AEAFA6300E}"/>
              </a:ext>
            </a:extLst>
          </p:cNvPr>
          <p:cNvSpPr txBox="1"/>
          <p:nvPr/>
        </p:nvSpPr>
        <p:spPr>
          <a:xfrm>
            <a:off x="5528114" y="43581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  <p:pic>
        <p:nvPicPr>
          <p:cNvPr id="26" name="图片 25" descr="图片包含 形状&#10;&#10;描述已自动生成">
            <a:extLst>
              <a:ext uri="{FF2B5EF4-FFF2-40B4-BE49-F238E27FC236}">
                <a16:creationId xmlns:a16="http://schemas.microsoft.com/office/drawing/2014/main" id="{07D3BA58-79F1-E140-8D2C-85F4202217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5970" y="1312461"/>
            <a:ext cx="997616" cy="1022350"/>
          </a:xfrm>
          <a:prstGeom prst="rect">
            <a:avLst/>
          </a:prstGeom>
        </p:spPr>
      </p:pic>
      <p:pic>
        <p:nvPicPr>
          <p:cNvPr id="28" name="图片 27" descr="文本, 信件&#10;&#10;描述已自动生成">
            <a:extLst>
              <a:ext uri="{FF2B5EF4-FFF2-40B4-BE49-F238E27FC236}">
                <a16:creationId xmlns:a16="http://schemas.microsoft.com/office/drawing/2014/main" id="{93D76A83-F597-F045-9558-3A823F3D2E0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4355" y="1830050"/>
            <a:ext cx="2961877" cy="854770"/>
          </a:xfrm>
          <a:prstGeom prst="rect">
            <a:avLst/>
          </a:prstGeom>
        </p:spPr>
      </p:pic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4B775AF1-BB2E-3D48-A601-CD0E5DC43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023" y="3359796"/>
            <a:ext cx="4959394" cy="8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1D2F9-D99E-9A42-B274-0554BFE7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对比学习新工作介绍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D1137-C179-D646-826C-43CA8F66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616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" dirty="0"/>
              <a:t>改进</a:t>
            </a:r>
            <a:r>
              <a:rPr lang="zh-CN" altLang="en-US" dirty="0"/>
              <a:t>对比学习</a:t>
            </a:r>
            <a:r>
              <a:rPr lang="en-US" altLang="zh-CN" dirty="0"/>
              <a:t>loss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/>
              <a:t>Supervised Contrastive Learning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" dirty="0"/>
              <a:t>改进</a:t>
            </a:r>
            <a:r>
              <a:rPr lang="zh-CN" altLang="en-US" dirty="0"/>
              <a:t>对比学习方法：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/>
              <a:t>Prototypical Contrastive Learning of Unsupervised</a:t>
            </a:r>
            <a:r>
              <a:rPr lang="zh-CN" altLang="en-US" dirty="0"/>
              <a:t> </a:t>
            </a:r>
            <a:r>
              <a:rPr lang="en" altLang="zh-CN" dirty="0"/>
              <a:t>Representations</a:t>
            </a:r>
          </a:p>
          <a:p>
            <a:pPr>
              <a:lnSpc>
                <a:spcPct val="150000"/>
              </a:lnSpc>
            </a:pPr>
            <a:r>
              <a:rPr lang="zh-CN" altLang="en" dirty="0"/>
              <a:t>改进</a:t>
            </a:r>
            <a:r>
              <a:rPr lang="zh-CN" altLang="en-US" dirty="0"/>
              <a:t>对比学习样本：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/>
              <a:t>Support-set bottlenecks for video-text representation learning</a:t>
            </a:r>
          </a:p>
          <a:p>
            <a:pPr lvl="1"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52333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3795</Words>
  <Application>Microsoft Macintosh PowerPoint</Application>
  <PresentationFormat>宽屏</PresentationFormat>
  <Paragraphs>378</Paragraphs>
  <Slides>43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-apple-system</vt:lpstr>
      <vt:lpstr>等线</vt:lpstr>
      <vt:lpstr>等线 Light</vt:lpstr>
      <vt:lpstr>SimSun</vt:lpstr>
      <vt:lpstr>NimbusRomNo9L</vt:lpstr>
      <vt:lpstr>Arial</vt:lpstr>
      <vt:lpstr>Cambria Math</vt:lpstr>
      <vt:lpstr>Times New Roman</vt:lpstr>
      <vt:lpstr>Office 主题​​</vt:lpstr>
      <vt:lpstr>对比学习的应用进展</vt:lpstr>
      <vt:lpstr>回顾对比学习</vt:lpstr>
      <vt:lpstr>回顾对比学习</vt:lpstr>
      <vt:lpstr>回顾对比学习</vt:lpstr>
      <vt:lpstr>回顾对比学习</vt:lpstr>
      <vt:lpstr>PowerPoint 演示文稿</vt:lpstr>
      <vt:lpstr>回顾对比学习</vt:lpstr>
      <vt:lpstr>回顾对比学习</vt:lpstr>
      <vt:lpstr>对比学习新工作介绍 </vt:lpstr>
      <vt:lpstr>Supervised Contrastive Learning(NIPS2020)</vt:lpstr>
      <vt:lpstr>Supervised Contrastive Learning</vt:lpstr>
      <vt:lpstr>PowerPoint 演示文稿</vt:lpstr>
      <vt:lpstr>Supervised Contrastive Learning(NIPS2020)</vt:lpstr>
      <vt:lpstr>PowerPoint 演示文稿</vt:lpstr>
      <vt:lpstr>PowerPoint 演示文稿</vt:lpstr>
      <vt:lpstr>Supervised Contrastive Learning(NIPS2020)</vt:lpstr>
      <vt:lpstr>PowerPoint 演示文稿</vt:lpstr>
      <vt:lpstr>Supervised Contrastive Learning(NIPS2020)</vt:lpstr>
      <vt:lpstr>Supervised Contrastive Learning(NIPS2020) 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Prototypical Contrastive Learning of Unsupervised Representations (ICLR 2021)</vt:lpstr>
      <vt:lpstr>Support-set bottlenecks for video-text representation learning(ICLR 2021)</vt:lpstr>
      <vt:lpstr>Support-set bottlenecks for video-text representation learning(ICLR 2021)</vt:lpstr>
      <vt:lpstr>Support-set bottlenecks for video-text representation learning(ICLR 2021)</vt:lpstr>
      <vt:lpstr>Support-set bottlenecks for video-text representation learning(ICLR 2021)</vt:lpstr>
      <vt:lpstr>Support-set bottlenecks for video-text representation learning(ICLR 2021)</vt:lpstr>
      <vt:lpstr>Support-set bottlenecks for video-text representation learning(ICLR 2021)</vt:lpstr>
      <vt:lpstr>Support-set bottlenecks for video-text representation learning(ICLR 2021)</vt:lpstr>
      <vt:lpstr>三个文章对比：</vt:lpstr>
      <vt:lpstr>对比学习目前刷到的一些改进方向</vt:lpstr>
      <vt:lpstr>模型框架、方法的改进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对比学习NLP进展</dc:title>
  <dc:creator>李 扭扭</dc:creator>
  <cp:lastModifiedBy>李 扭扭</cp:lastModifiedBy>
  <cp:revision>29</cp:revision>
  <dcterms:created xsi:type="dcterms:W3CDTF">2021-10-17T14:22:13Z</dcterms:created>
  <dcterms:modified xsi:type="dcterms:W3CDTF">2021-10-19T04:09:16Z</dcterms:modified>
</cp:coreProperties>
</file>